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862" r:id="rId1"/>
    <p:sldMasterId id="2147483868" r:id="rId2"/>
    <p:sldMasterId id="2147483882" r:id="rId3"/>
    <p:sldMasterId id="2147483872" r:id="rId4"/>
    <p:sldMasterId id="2147483889" r:id="rId5"/>
  </p:sldMasterIdLst>
  <p:notesMasterIdLst>
    <p:notesMasterId r:id="rId37"/>
  </p:notesMasterIdLst>
  <p:handoutMasterIdLst>
    <p:handoutMasterId r:id="rId38"/>
  </p:handoutMasterIdLst>
  <p:sldIdLst>
    <p:sldId id="324" r:id="rId6"/>
    <p:sldId id="346" r:id="rId7"/>
    <p:sldId id="325" r:id="rId8"/>
    <p:sldId id="350" r:id="rId9"/>
    <p:sldId id="351" r:id="rId10"/>
    <p:sldId id="347" r:id="rId11"/>
    <p:sldId id="352" r:id="rId12"/>
    <p:sldId id="353" r:id="rId13"/>
    <p:sldId id="349" r:id="rId14"/>
    <p:sldId id="331" r:id="rId15"/>
    <p:sldId id="336" r:id="rId16"/>
    <p:sldId id="322" r:id="rId17"/>
    <p:sldId id="323" r:id="rId18"/>
    <p:sldId id="337" r:id="rId19"/>
    <p:sldId id="316" r:id="rId20"/>
    <p:sldId id="338" r:id="rId21"/>
    <p:sldId id="332" r:id="rId22"/>
    <p:sldId id="340" r:id="rId23"/>
    <p:sldId id="265" r:id="rId24"/>
    <p:sldId id="266" r:id="rId25"/>
    <p:sldId id="267" r:id="rId26"/>
    <p:sldId id="341" r:id="rId27"/>
    <p:sldId id="342" r:id="rId28"/>
    <p:sldId id="301" r:id="rId29"/>
    <p:sldId id="300" r:id="rId30"/>
    <p:sldId id="310" r:id="rId31"/>
    <p:sldId id="299" r:id="rId32"/>
    <p:sldId id="343" r:id="rId33"/>
    <p:sldId id="308" r:id="rId34"/>
    <p:sldId id="309" r:id="rId35"/>
    <p:sldId id="354" r:id="rId36"/>
  </p:sldIdLst>
  <p:sldSz cx="9144000" cy="6858000" type="screen4x3"/>
  <p:notesSz cx="6735763" cy="9866313"/>
  <p:defaultTextStyle>
    <a:defPPr>
      <a:defRPr lang="ja-JP"/>
    </a:defPPr>
    <a:lvl1pPr marL="0" algn="l" defTabSz="91434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171" algn="l" defTabSz="91434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342" algn="l" defTabSz="91434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513" algn="l" defTabSz="91434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684" algn="l" defTabSz="91434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5855" algn="l" defTabSz="91434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026" algn="l" defTabSz="91434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198" algn="l" defTabSz="91434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369" algn="l" defTabSz="914342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8" orient="horz" pos="2160" userDrawn="1">
          <p15:clr>
            <a:srgbClr val="A4A3A4"/>
          </p15:clr>
        </p15:guide>
        <p15:guide id="23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3" userDrawn="1">
          <p15:clr>
            <a:srgbClr val="A4A3A4"/>
          </p15:clr>
        </p15:guide>
        <p15:guide id="2" pos="2119" userDrawn="1">
          <p15:clr>
            <a:srgbClr val="A4A3A4"/>
          </p15:clr>
        </p15:guide>
        <p15:guide id="3" orient="horz" pos="3107" userDrawn="1">
          <p15:clr>
            <a:srgbClr val="A4A3A4"/>
          </p15:clr>
        </p15:guide>
        <p15:guide id="4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8C02"/>
    <a:srgbClr val="000714"/>
    <a:srgbClr val="FFC000"/>
    <a:srgbClr val="FFD347"/>
    <a:srgbClr val="D03030"/>
    <a:srgbClr val="CBE2B4"/>
    <a:srgbClr val="719347"/>
    <a:srgbClr val="52772D"/>
    <a:srgbClr val="C00000"/>
    <a:srgbClr val="FEE2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淡色スタイル 2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20" autoAdjust="0"/>
    <p:restoredTop sz="94660"/>
  </p:normalViewPr>
  <p:slideViewPr>
    <p:cSldViewPr snapToGrid="0">
      <p:cViewPr>
        <p:scale>
          <a:sx n="70" d="100"/>
          <a:sy n="70" d="100"/>
        </p:scale>
        <p:origin x="384" y="4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3" d="100"/>
          <a:sy n="113" d="100"/>
        </p:scale>
        <p:origin x="4056" y="126"/>
      </p:cViewPr>
      <p:guideLst>
        <p:guide orient="horz" pos="3103"/>
        <p:guide pos="2119"/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Management Expenses Grant</c:v>
                </c:pt>
              </c:strCache>
            </c:strRef>
          </c:tx>
          <c:spPr>
            <a:solidFill>
              <a:srgbClr val="365BA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2004</c:v>
                </c:pt>
                <c:pt idx="1">
                  <c:v>2010</c:v>
                </c:pt>
                <c:pt idx="2">
                  <c:v>2016</c:v>
                </c:pt>
              </c:numCache>
            </c:numRef>
          </c:cat>
          <c:val>
            <c:numRef>
              <c:f>Sheet1!$B$2:$B$4</c:f>
              <c:numCache>
                <c:formatCode>#,##0_ </c:formatCode>
                <c:ptCount val="3"/>
                <c:pt idx="0">
                  <c:v>12415</c:v>
                </c:pt>
                <c:pt idx="1">
                  <c:v>11585</c:v>
                </c:pt>
                <c:pt idx="2">
                  <c:v>10945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05-4648-B510-D579B13CFC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Subsidies for Private University</c:v>
                </c:pt>
              </c:strCache>
            </c:strRef>
          </c:tx>
          <c:spPr>
            <a:solidFill>
              <a:srgbClr val="9A1616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tx>
                <c:rich>
                  <a:bodyPr/>
                  <a:lstStyle/>
                  <a:p>
                    <a:fld id="{A07A982D-7DC4-460C-A75C-15317FAA3A5D}" type="VALUE">
                      <a:rPr lang="en-US" altLang="ja-JP"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/>
                      <a:t>[値]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8DD4-4589-AB33-7D72B43A1D58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fld id="{38F1B741-D12F-4C14-A8F7-100994D26ACF}" type="VALUE">
                      <a:rPr lang="en-US" altLang="ja-JP">
                        <a:latin typeface="Arial" panose="020B0604020202020204" pitchFamily="34" charset="0"/>
                        <a:cs typeface="Arial" panose="020B0604020202020204" pitchFamily="34" charset="0"/>
                      </a:rPr>
                      <a:pPr/>
                      <a:t>[値]</a:t>
                    </a:fld>
                    <a:endParaRPr lang="ja-JP" altLang="en-US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DD4-4589-AB33-7D72B43A1D58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chemeClr val="bg1"/>
                      </a:solidFill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defRPr>
                  </a:pPr>
                  <a:endParaRPr lang="ja-JP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06F-4D03-AF15-910CF180DF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2004</c:v>
                </c:pt>
                <c:pt idx="1">
                  <c:v>2010</c:v>
                </c:pt>
                <c:pt idx="2">
                  <c:v>2016</c:v>
                </c:pt>
              </c:numCache>
            </c:numRef>
          </c:cat>
          <c:val>
            <c:numRef>
              <c:f>Sheet1!$C$2:$C$4</c:f>
              <c:numCache>
                <c:formatCode>#,##0_ </c:formatCode>
                <c:ptCount val="3"/>
                <c:pt idx="0">
                  <c:v>3263</c:v>
                </c:pt>
                <c:pt idx="1">
                  <c:v>3222</c:v>
                </c:pt>
                <c:pt idx="2">
                  <c:v>3153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05-4648-B510-D579B13CFC6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Grants-in-Aid for Scientific Research</c:v>
                </c:pt>
              </c:strCache>
            </c:strRef>
          </c:tx>
          <c:spPr>
            <a:solidFill>
              <a:srgbClr val="ECB1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ja-JP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2004</c:v>
                </c:pt>
                <c:pt idx="1">
                  <c:v>2010</c:v>
                </c:pt>
                <c:pt idx="2">
                  <c:v>2016</c:v>
                </c:pt>
              </c:numCache>
            </c:numRef>
          </c:cat>
          <c:val>
            <c:numRef>
              <c:f>Sheet1!$D$2:$D$4</c:f>
              <c:numCache>
                <c:formatCode>#,##0_ </c:formatCode>
                <c:ptCount val="3"/>
                <c:pt idx="0">
                  <c:v>1830</c:v>
                </c:pt>
                <c:pt idx="1">
                  <c:v>2000</c:v>
                </c:pt>
                <c:pt idx="2">
                  <c:v>2343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D05-4648-B510-D579B13CFC6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499879984"/>
        <c:axId val="499873320"/>
      </c:barChart>
      <c:catAx>
        <c:axId val="499879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499873320"/>
        <c:crosses val="autoZero"/>
        <c:auto val="1"/>
        <c:lblAlgn val="ctr"/>
        <c:lblOffset val="100"/>
        <c:noMultiLvlLbl val="0"/>
      </c:catAx>
      <c:valAx>
        <c:axId val="499873320"/>
        <c:scaling>
          <c:orientation val="minMax"/>
          <c:max val="18000"/>
          <c:min val="9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  <c:crossAx val="499879984"/>
        <c:crosses val="autoZero"/>
        <c:crossBetween val="between"/>
        <c:minorUnit val="20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ja-JP"/>
          </a:p>
        </c:txPr>
      </c:legendEntry>
      <c:layout>
        <c:manualLayout>
          <c:xMode val="edge"/>
          <c:yMode val="edge"/>
          <c:x val="2.7895733651674411E-2"/>
          <c:y val="0.85055790758947514"/>
          <c:w val="0.78484165685722529"/>
          <c:h val="0.1494420924105249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="1">
          <a:latin typeface="+mn-lt"/>
        </a:defRPr>
      </a:pPr>
      <a:endParaRPr lang="ja-JP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9413" cy="495300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r">
              <a:defRPr sz="1200"/>
            </a:lvl1pPr>
          </a:lstStyle>
          <a:p>
            <a:fld id="{E28C351B-9ABB-4DEA-A8B6-2A973A11A2A3}" type="datetimeFigureOut">
              <a:rPr kumimoji="1" lang="ja-JP" altLang="en-US" smtClean="0"/>
              <a:t>2017/9/17</a:t>
            </a:fld>
            <a:endParaRPr kumimoji="1" lang="ja-JP" alt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1" y="9371013"/>
            <a:ext cx="2919413" cy="495300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r">
              <a:defRPr sz="1200"/>
            </a:lvl1pPr>
          </a:lstStyle>
          <a:p>
            <a:fld id="{33C11AA2-AD96-4A86-8C7B-CFC219061719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5624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9413" cy="495300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4763" y="0"/>
            <a:ext cx="2919412" cy="495300"/>
          </a:xfrm>
          <a:prstGeom prst="rect">
            <a:avLst/>
          </a:prstGeom>
        </p:spPr>
        <p:txBody>
          <a:bodyPr vert="horz" lIns="91434" tIns="45717" rIns="91434" bIns="45717" rtlCol="0"/>
          <a:lstStyle>
            <a:lvl1pPr algn="r">
              <a:defRPr sz="1200"/>
            </a:lvl1pPr>
          </a:lstStyle>
          <a:p>
            <a:fld id="{68BE91A5-A5BB-427E-940B-B5719E52974C}" type="datetimeFigureOut">
              <a:rPr kumimoji="1" lang="ja-JP" altLang="en-US" smtClean="0"/>
              <a:t>2017/9/17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9350" y="1233488"/>
            <a:ext cx="443706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4" tIns="45717" rIns="91434" bIns="45717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101" y="4748213"/>
            <a:ext cx="5389563" cy="3884612"/>
          </a:xfrm>
          <a:prstGeom prst="rect">
            <a:avLst/>
          </a:prstGeom>
        </p:spPr>
        <p:txBody>
          <a:bodyPr vert="horz" lIns="91434" tIns="45717" rIns="91434" bIns="45717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371013"/>
            <a:ext cx="2919413" cy="495300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4763" y="9371013"/>
            <a:ext cx="2919412" cy="495300"/>
          </a:xfrm>
          <a:prstGeom prst="rect">
            <a:avLst/>
          </a:prstGeom>
        </p:spPr>
        <p:txBody>
          <a:bodyPr vert="horz" lIns="91434" tIns="45717" rIns="91434" bIns="45717" rtlCol="0" anchor="b"/>
          <a:lstStyle>
            <a:lvl1pPr algn="r">
              <a:defRPr sz="1200"/>
            </a:lvl1pPr>
          </a:lstStyle>
          <a:p>
            <a:fld id="{EC51D0F1-8686-4D9A-8021-7667334AB97D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925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15116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8345629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97813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/>
          <p:cNvGrpSpPr/>
          <p:nvPr userDrawn="1"/>
        </p:nvGrpSpPr>
        <p:grpSpPr>
          <a:xfrm>
            <a:off x="1077924" y="115887"/>
            <a:ext cx="8066075" cy="504825"/>
            <a:chOff x="1077924" y="115887"/>
            <a:chExt cx="8066075" cy="504825"/>
          </a:xfrm>
          <a:gradFill>
            <a:gsLst>
              <a:gs pos="20640">
                <a:schemeClr val="accent4"/>
              </a:gs>
              <a:gs pos="100000">
                <a:schemeClr val="accent1"/>
              </a:gs>
            </a:gsLst>
            <a:lin ang="0" scaled="1"/>
          </a:gradFill>
        </p:grpSpPr>
        <p:sp>
          <p:nvSpPr>
            <p:cNvPr id="16" name="平行四辺形 15"/>
            <p:cNvSpPr/>
            <p:nvPr userDrawn="1"/>
          </p:nvSpPr>
          <p:spPr>
            <a:xfrm>
              <a:off x="1077924" y="115887"/>
              <a:ext cx="7089472" cy="50482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/>
            <p:cNvSpPr/>
            <p:nvPr userDrawn="1"/>
          </p:nvSpPr>
          <p:spPr>
            <a:xfrm>
              <a:off x="7775510" y="115888"/>
              <a:ext cx="1368489" cy="84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0" name="平行四辺形 9"/>
          <p:cNvSpPr/>
          <p:nvPr userDrawn="1"/>
        </p:nvSpPr>
        <p:spPr>
          <a:xfrm>
            <a:off x="1077924" y="111865"/>
            <a:ext cx="2882425" cy="504825"/>
          </a:xfrm>
          <a:prstGeom prst="parallelogram">
            <a:avLst/>
          </a:prstGeom>
          <a:solidFill>
            <a:srgbClr val="D95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タイトル 4"/>
          <p:cNvSpPr>
            <a:spLocks noGrp="1"/>
          </p:cNvSpPr>
          <p:nvPr userDrawn="1">
            <p:ph type="title" hasCustomPrompt="1"/>
          </p:nvPr>
        </p:nvSpPr>
        <p:spPr>
          <a:xfrm>
            <a:off x="1260000" y="153988"/>
            <a:ext cx="2421802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58056" y="145943"/>
            <a:ext cx="3878263" cy="419004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152661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/>
          <p:cNvGrpSpPr/>
          <p:nvPr userDrawn="1"/>
        </p:nvGrpSpPr>
        <p:grpSpPr>
          <a:xfrm>
            <a:off x="1077924" y="115887"/>
            <a:ext cx="8066075" cy="504825"/>
            <a:chOff x="1077924" y="115887"/>
            <a:chExt cx="8066075" cy="504825"/>
          </a:xfrm>
          <a:gradFill>
            <a:gsLst>
              <a:gs pos="20640">
                <a:schemeClr val="accent4"/>
              </a:gs>
              <a:gs pos="100000">
                <a:schemeClr val="accent1"/>
              </a:gs>
            </a:gsLst>
            <a:lin ang="0" scaled="1"/>
          </a:gradFill>
        </p:grpSpPr>
        <p:sp>
          <p:nvSpPr>
            <p:cNvPr id="16" name="平行四辺形 15"/>
            <p:cNvSpPr/>
            <p:nvPr userDrawn="1"/>
          </p:nvSpPr>
          <p:spPr>
            <a:xfrm>
              <a:off x="1077924" y="115887"/>
              <a:ext cx="7089472" cy="50482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/>
            <p:cNvSpPr/>
            <p:nvPr userDrawn="1"/>
          </p:nvSpPr>
          <p:spPr>
            <a:xfrm>
              <a:off x="7775510" y="115888"/>
              <a:ext cx="1368489" cy="84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0" name="平行四辺形 9"/>
          <p:cNvSpPr/>
          <p:nvPr userDrawn="1"/>
        </p:nvSpPr>
        <p:spPr>
          <a:xfrm>
            <a:off x="1077924" y="111865"/>
            <a:ext cx="2882425" cy="504825"/>
          </a:xfrm>
          <a:prstGeom prst="parallelogram">
            <a:avLst/>
          </a:prstGeom>
          <a:solidFill>
            <a:srgbClr val="27AA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タイトル 4"/>
          <p:cNvSpPr>
            <a:spLocks noGrp="1"/>
          </p:cNvSpPr>
          <p:nvPr userDrawn="1">
            <p:ph type="title" hasCustomPrompt="1"/>
          </p:nvPr>
        </p:nvSpPr>
        <p:spPr>
          <a:xfrm>
            <a:off x="1260000" y="153988"/>
            <a:ext cx="2421802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58056" y="145943"/>
            <a:ext cx="3878263" cy="419004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5351065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/>
          <p:cNvGrpSpPr/>
          <p:nvPr userDrawn="1"/>
        </p:nvGrpSpPr>
        <p:grpSpPr>
          <a:xfrm>
            <a:off x="1077924" y="115887"/>
            <a:ext cx="8066075" cy="504825"/>
            <a:chOff x="1077924" y="115887"/>
            <a:chExt cx="8066075" cy="504825"/>
          </a:xfrm>
          <a:gradFill>
            <a:gsLst>
              <a:gs pos="20640">
                <a:schemeClr val="accent4"/>
              </a:gs>
              <a:gs pos="100000">
                <a:schemeClr val="accent1"/>
              </a:gs>
            </a:gsLst>
            <a:lin ang="0" scaled="1"/>
          </a:gradFill>
        </p:grpSpPr>
        <p:sp>
          <p:nvSpPr>
            <p:cNvPr id="16" name="平行四辺形 15"/>
            <p:cNvSpPr/>
            <p:nvPr userDrawn="1"/>
          </p:nvSpPr>
          <p:spPr>
            <a:xfrm>
              <a:off x="1077924" y="115887"/>
              <a:ext cx="7089472" cy="50482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/>
            <p:cNvSpPr/>
            <p:nvPr userDrawn="1"/>
          </p:nvSpPr>
          <p:spPr>
            <a:xfrm>
              <a:off x="7775510" y="115888"/>
              <a:ext cx="1368489" cy="84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0" name="平行四辺形 9"/>
          <p:cNvSpPr/>
          <p:nvPr userDrawn="1"/>
        </p:nvSpPr>
        <p:spPr>
          <a:xfrm>
            <a:off x="1077924" y="111865"/>
            <a:ext cx="2882425" cy="504825"/>
          </a:xfrm>
          <a:prstGeom prst="parallelogram">
            <a:avLst/>
          </a:prstGeom>
          <a:solidFill>
            <a:srgbClr val="3DBB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タイトル 4"/>
          <p:cNvSpPr>
            <a:spLocks noGrp="1"/>
          </p:cNvSpPr>
          <p:nvPr userDrawn="1">
            <p:ph type="title" hasCustomPrompt="1"/>
          </p:nvPr>
        </p:nvSpPr>
        <p:spPr>
          <a:xfrm>
            <a:off x="1260000" y="153988"/>
            <a:ext cx="2421802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58056" y="145943"/>
            <a:ext cx="3878263" cy="419004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574776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/>
          <p:cNvGrpSpPr/>
          <p:nvPr userDrawn="1"/>
        </p:nvGrpSpPr>
        <p:grpSpPr>
          <a:xfrm>
            <a:off x="1077924" y="115887"/>
            <a:ext cx="8066075" cy="504825"/>
            <a:chOff x="1077924" y="115887"/>
            <a:chExt cx="8066075" cy="504825"/>
          </a:xfrm>
          <a:gradFill>
            <a:gsLst>
              <a:gs pos="20640">
                <a:schemeClr val="accent4"/>
              </a:gs>
              <a:gs pos="100000">
                <a:schemeClr val="accent1"/>
              </a:gs>
            </a:gsLst>
            <a:lin ang="0" scaled="1"/>
          </a:gradFill>
        </p:grpSpPr>
        <p:sp>
          <p:nvSpPr>
            <p:cNvPr id="16" name="平行四辺形 15"/>
            <p:cNvSpPr/>
            <p:nvPr userDrawn="1"/>
          </p:nvSpPr>
          <p:spPr>
            <a:xfrm>
              <a:off x="1077924" y="115887"/>
              <a:ext cx="7089472" cy="50482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/>
            <p:cNvSpPr/>
            <p:nvPr userDrawn="1"/>
          </p:nvSpPr>
          <p:spPr>
            <a:xfrm>
              <a:off x="7775510" y="115888"/>
              <a:ext cx="1368489" cy="84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0" name="平行四辺形 9"/>
          <p:cNvSpPr/>
          <p:nvPr userDrawn="1"/>
        </p:nvSpPr>
        <p:spPr>
          <a:xfrm>
            <a:off x="1077924" y="111865"/>
            <a:ext cx="2882425" cy="504825"/>
          </a:xfrm>
          <a:prstGeom prst="parallelogram">
            <a:avLst/>
          </a:prstGeom>
          <a:solidFill>
            <a:srgbClr val="B0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タイトル 4"/>
          <p:cNvSpPr>
            <a:spLocks noGrp="1"/>
          </p:cNvSpPr>
          <p:nvPr userDrawn="1">
            <p:ph type="title" hasCustomPrompt="1"/>
          </p:nvPr>
        </p:nvSpPr>
        <p:spPr>
          <a:xfrm>
            <a:off x="1260000" y="153988"/>
            <a:ext cx="2421802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58056" y="145943"/>
            <a:ext cx="3878263" cy="419004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895942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/>
          <p:cNvGrpSpPr/>
          <p:nvPr userDrawn="1"/>
        </p:nvGrpSpPr>
        <p:grpSpPr>
          <a:xfrm>
            <a:off x="1077924" y="115887"/>
            <a:ext cx="8066075" cy="504825"/>
            <a:chOff x="1077924" y="115887"/>
            <a:chExt cx="8066075" cy="504825"/>
          </a:xfrm>
          <a:gradFill>
            <a:gsLst>
              <a:gs pos="20640">
                <a:schemeClr val="accent4"/>
              </a:gs>
              <a:gs pos="100000">
                <a:schemeClr val="accent1"/>
              </a:gs>
            </a:gsLst>
            <a:lin ang="0" scaled="1"/>
          </a:gradFill>
        </p:grpSpPr>
        <p:sp>
          <p:nvSpPr>
            <p:cNvPr id="16" name="平行四辺形 15"/>
            <p:cNvSpPr/>
            <p:nvPr userDrawn="1"/>
          </p:nvSpPr>
          <p:spPr>
            <a:xfrm>
              <a:off x="1077924" y="115887"/>
              <a:ext cx="7089472" cy="50482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" name="正方形/長方形 16"/>
            <p:cNvSpPr/>
            <p:nvPr userDrawn="1"/>
          </p:nvSpPr>
          <p:spPr>
            <a:xfrm>
              <a:off x="7775510" y="115888"/>
              <a:ext cx="1368489" cy="84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10" name="平行四辺形 9"/>
          <p:cNvSpPr/>
          <p:nvPr userDrawn="1"/>
        </p:nvSpPr>
        <p:spPr>
          <a:xfrm>
            <a:off x="1077924" y="111865"/>
            <a:ext cx="2882425" cy="504825"/>
          </a:xfrm>
          <a:prstGeom prst="parallelogram">
            <a:avLst/>
          </a:prstGeom>
          <a:solidFill>
            <a:srgbClr val="965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タイトル 4"/>
          <p:cNvSpPr>
            <a:spLocks noGrp="1"/>
          </p:cNvSpPr>
          <p:nvPr userDrawn="1">
            <p:ph type="title" hasCustomPrompt="1"/>
          </p:nvPr>
        </p:nvSpPr>
        <p:spPr>
          <a:xfrm>
            <a:off x="1260000" y="153988"/>
            <a:ext cx="2421802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58056" y="145943"/>
            <a:ext cx="3878263" cy="419004"/>
          </a:xfrm>
          <a:prstGeom prst="rect">
            <a:avLst/>
          </a:prstGeom>
        </p:spPr>
        <p:txBody>
          <a:bodyPr wrap="none" lIns="0" tIns="0" rIns="0" bIns="0" anchor="ctr" anchorCtr="0"/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4169226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/>
          <p:cNvGrpSpPr/>
          <p:nvPr userDrawn="1"/>
        </p:nvGrpSpPr>
        <p:grpSpPr>
          <a:xfrm>
            <a:off x="-1" y="115887"/>
            <a:ext cx="9144000" cy="508847"/>
            <a:chOff x="-1" y="115887"/>
            <a:chExt cx="9144000" cy="508847"/>
          </a:xfrm>
          <a:gradFill>
            <a:gsLst>
              <a:gs pos="41176">
                <a:srgbClr val="27AAE1"/>
              </a:gs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1"/>
          </a:gradFill>
        </p:grpSpPr>
        <p:sp>
          <p:nvSpPr>
            <p:cNvPr id="10" name="平行四辺形 9"/>
            <p:cNvSpPr/>
            <p:nvPr userDrawn="1"/>
          </p:nvSpPr>
          <p:spPr>
            <a:xfrm>
              <a:off x="1077924" y="115887"/>
              <a:ext cx="7089472" cy="50482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 userDrawn="1"/>
          </p:nvSpPr>
          <p:spPr>
            <a:xfrm>
              <a:off x="7775510" y="115888"/>
              <a:ext cx="1368489" cy="84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フリーフォーム 11"/>
            <p:cNvSpPr/>
            <p:nvPr userDrawn="1"/>
          </p:nvSpPr>
          <p:spPr>
            <a:xfrm>
              <a:off x="-1" y="115887"/>
              <a:ext cx="452619" cy="508847"/>
            </a:xfrm>
            <a:custGeom>
              <a:avLst/>
              <a:gdLst>
                <a:gd name="connsiteX0" fmla="*/ 0 w 384086"/>
                <a:gd name="connsiteY0" fmla="*/ 0 h 431800"/>
                <a:gd name="connsiteX1" fmla="*/ 384086 w 384086"/>
                <a:gd name="connsiteY1" fmla="*/ 0 h 431800"/>
                <a:gd name="connsiteX2" fmla="*/ 276136 w 384086"/>
                <a:gd name="connsiteY2" fmla="*/ 431800 h 431800"/>
                <a:gd name="connsiteX3" fmla="*/ 0 w 384086"/>
                <a:gd name="connsiteY3" fmla="*/ 431800 h 431800"/>
                <a:gd name="connsiteX4" fmla="*/ 0 w 384086"/>
                <a:gd name="connsiteY4" fmla="*/ 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086" h="431800">
                  <a:moveTo>
                    <a:pt x="0" y="0"/>
                  </a:moveTo>
                  <a:lnTo>
                    <a:pt x="384086" y="0"/>
                  </a:lnTo>
                  <a:lnTo>
                    <a:pt x="276136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158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378855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辺形 2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9675294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125871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28098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6563172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5634837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822539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981867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162170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4000"/>
          </a:xfrm>
          <a:prstGeom prst="rect">
            <a:avLst/>
          </a:prstGeo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lang="ja-JP" altLang="en-US" dirty="0" smtClean="0"/>
              <a:t>マスタ タイトルの書式設定</a:t>
            </a:r>
            <a:endParaRPr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966950"/>
            <a:ext cx="8229600" cy="53108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ja-JP" altLang="en-US" dirty="0" smtClean="0"/>
              <a:t>マスタ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ja-JP" altLang="en-US" dirty="0"/>
          </a:p>
        </p:txBody>
      </p:sp>
      <p:sp>
        <p:nvSpPr>
          <p:cNvPr id="7" name="フッター プレースホルダー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7565519" y="6595996"/>
            <a:ext cx="1567848" cy="2513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  <a:latin typeface="ＭＳ Ｐゴシック"/>
                <a:ea typeface="ＭＳ Ｐゴシック"/>
                <a:cs typeface="ＭＳ Ｐゴシック"/>
              </a:defRPr>
            </a:lvl1pPr>
          </a:lstStyle>
          <a:p>
            <a:pPr defTabSz="914400"/>
            <a:fld id="{13BC3E47-3F4B-3E4A-AEC8-FA7BE8B60BF6}" type="slidenum">
              <a:rPr lang="ja-JP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ja-JP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69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辺形 2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91552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76266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979509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0800911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23151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6"/>
          <p:cNvSpPr>
            <a:spLocks noGrp="1"/>
          </p:cNvSpPr>
          <p:nvPr>
            <p:ph sz="quarter" idx="10" hasCustomPrompt="1"/>
          </p:nvPr>
        </p:nvSpPr>
        <p:spPr>
          <a:xfrm flipH="1">
            <a:off x="1368000" y="648493"/>
            <a:ext cx="6408000" cy="32385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FontTx/>
              <a:buNone/>
              <a:defRPr sz="1900" b="1"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Title2</a:t>
            </a:r>
            <a:endParaRPr kumimoji="1" lang="ja-JP" altLang="en-US" dirty="0" smtClean="0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1016000"/>
            <a:ext cx="9144000" cy="0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タイトル 4"/>
          <p:cNvSpPr>
            <a:spLocks noGrp="1"/>
          </p:cNvSpPr>
          <p:nvPr>
            <p:ph type="title" hasCustomPrompt="1"/>
          </p:nvPr>
        </p:nvSpPr>
        <p:spPr>
          <a:xfrm>
            <a:off x="1368000" y="153988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>
              <a:defRPr sz="2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en-US" altLang="ja-JP" dirty="0" smtClean="0"/>
              <a:t>Title</a:t>
            </a:r>
            <a:endParaRPr kumimoji="1" lang="ja-JP" altLang="en-US" dirty="0"/>
          </a:p>
        </p:txBody>
      </p:sp>
      <p:sp>
        <p:nvSpPr>
          <p:cNvPr id="5" name="平行四辺形 4"/>
          <p:cNvSpPr/>
          <p:nvPr userDrawn="1"/>
        </p:nvSpPr>
        <p:spPr>
          <a:xfrm>
            <a:off x="1076412" y="550811"/>
            <a:ext cx="6984960" cy="73923"/>
          </a:xfrm>
          <a:prstGeom prst="parallelogram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046365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w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w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114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81" r:id="rId2"/>
    <p:sldLayoutId id="2147483897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">
          <p15:clr>
            <a:srgbClr val="F26B43"/>
          </p15:clr>
        </p15:guide>
        <p15:guide id="3" orient="horz" pos="4042">
          <p15:clr>
            <a:srgbClr val="F26B43"/>
          </p15:clr>
        </p15:guide>
        <p15:guide id="4" orient="horz" pos="96">
          <p15:clr>
            <a:srgbClr val="F26B43"/>
          </p15:clr>
        </p15:guide>
        <p15:guide id="5" orient="horz" pos="368">
          <p15:clr>
            <a:srgbClr val="F26B43"/>
          </p15:clr>
        </p15:guide>
        <p15:guide id="6" orient="horz" pos="572">
          <p15:clr>
            <a:srgbClr val="F26B43"/>
          </p15:clr>
        </p15:guide>
        <p15:guide id="7" orient="horz" pos="618">
          <p15:clr>
            <a:srgbClr val="F26B43"/>
          </p15:clr>
        </p15:guide>
        <p15:guide id="8" pos="5375">
          <p15:clr>
            <a:srgbClr val="F26B43"/>
          </p15:clr>
        </p15:guide>
        <p15:guide id="9" orient="horz" pos="4201">
          <p15:clr>
            <a:srgbClr val="F26B43"/>
          </p15:clr>
        </p15:guide>
        <p15:guide id="10" pos="181">
          <p15:clr>
            <a:srgbClr val="F26B43"/>
          </p15:clr>
        </p15:guide>
        <p15:guide id="11" pos="5579">
          <p15:clr>
            <a:srgbClr val="F26B43"/>
          </p15:clr>
        </p15:guide>
        <p15:guide id="12" orient="horz" pos="70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-1" y="115887"/>
            <a:ext cx="9144000" cy="508847"/>
            <a:chOff x="-1" y="115887"/>
            <a:chExt cx="9144000" cy="508847"/>
          </a:xfrm>
          <a:gradFill>
            <a:gsLst>
              <a:gs pos="20640">
                <a:schemeClr val="accent4"/>
              </a:gs>
              <a:gs pos="100000">
                <a:schemeClr val="accent1"/>
              </a:gs>
            </a:gsLst>
            <a:lin ang="0" scaled="1"/>
          </a:gradFill>
        </p:grpSpPr>
        <p:sp>
          <p:nvSpPr>
            <p:cNvPr id="6" name="平行四辺形 5"/>
            <p:cNvSpPr/>
            <p:nvPr userDrawn="1"/>
          </p:nvSpPr>
          <p:spPr>
            <a:xfrm>
              <a:off x="1077924" y="115887"/>
              <a:ext cx="7089472" cy="50482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 userDrawn="1"/>
          </p:nvSpPr>
          <p:spPr>
            <a:xfrm>
              <a:off x="7775510" y="115888"/>
              <a:ext cx="1368489" cy="84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フリーフォーム 15"/>
            <p:cNvSpPr/>
            <p:nvPr userDrawn="1"/>
          </p:nvSpPr>
          <p:spPr>
            <a:xfrm>
              <a:off x="-1" y="115887"/>
              <a:ext cx="452619" cy="508847"/>
            </a:xfrm>
            <a:custGeom>
              <a:avLst/>
              <a:gdLst>
                <a:gd name="connsiteX0" fmla="*/ 0 w 384086"/>
                <a:gd name="connsiteY0" fmla="*/ 0 h 431800"/>
                <a:gd name="connsiteX1" fmla="*/ 384086 w 384086"/>
                <a:gd name="connsiteY1" fmla="*/ 0 h 431800"/>
                <a:gd name="connsiteX2" fmla="*/ 276136 w 384086"/>
                <a:gd name="connsiteY2" fmla="*/ 431800 h 431800"/>
                <a:gd name="connsiteX3" fmla="*/ 0 w 384086"/>
                <a:gd name="connsiteY3" fmla="*/ 431800 h 431800"/>
                <a:gd name="connsiteX4" fmla="*/ 0 w 384086"/>
                <a:gd name="connsiteY4" fmla="*/ 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086" h="431800">
                  <a:moveTo>
                    <a:pt x="0" y="0"/>
                  </a:moveTo>
                  <a:lnTo>
                    <a:pt x="384086" y="0"/>
                  </a:lnTo>
                  <a:lnTo>
                    <a:pt x="276136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pic>
        <p:nvPicPr>
          <p:cNvPr id="7" name="図 6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18" y="103337"/>
            <a:ext cx="582394" cy="517375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 userDrawn="1"/>
        </p:nvSpPr>
        <p:spPr>
          <a:xfrm>
            <a:off x="8240775" y="281499"/>
            <a:ext cx="5835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fld id="{7D07404F-60EB-43AC-9849-526596CD0468}" type="slidenum">
              <a:rPr kumimoji="1" lang="en-US" altLang="ja-JP" sz="16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‹#›</a:t>
            </a:fld>
            <a:endParaRPr kumimoji="1" lang="ja-JP" altLang="en-US" sz="2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113164" y="6643933"/>
            <a:ext cx="649718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kumimoji="1" lang="en-US" altLang="ja-JP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new evolutionary model for universities </a:t>
            </a:r>
            <a:r>
              <a:rPr kumimoji="1" lang="ja-JP" altLang="en-US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－</a:t>
            </a:r>
            <a:r>
              <a:rPr kumimoji="1" lang="en-US" altLang="ja-JP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Co-creation for innovation with society and for society</a:t>
            </a:r>
            <a:r>
              <a:rPr kumimoji="1" lang="ja-JP" altLang="en-US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－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0" y="6631699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892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85" r:id="rId3"/>
    <p:sldLayoutId id="2147483886" r:id="rId4"/>
    <p:sldLayoutId id="2147483884" r:id="rId5"/>
    <p:sldLayoutId id="2147483887" r:id="rId6"/>
    <p:sldLayoutId id="2147483871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">
          <p15:clr>
            <a:srgbClr val="F26B43"/>
          </p15:clr>
        </p15:guide>
        <p15:guide id="3" orient="horz" pos="4042">
          <p15:clr>
            <a:srgbClr val="F26B43"/>
          </p15:clr>
        </p15:guide>
        <p15:guide id="4" orient="horz" pos="73" userDrawn="1">
          <p15:clr>
            <a:srgbClr val="F26B43"/>
          </p15:clr>
        </p15:guide>
        <p15:guide id="5" orient="horz" pos="414">
          <p15:clr>
            <a:srgbClr val="F26B43"/>
          </p15:clr>
        </p15:guide>
        <p15:guide id="6" orient="horz" pos="618">
          <p15:clr>
            <a:srgbClr val="F26B43"/>
          </p15:clr>
        </p15:guide>
        <p15:guide id="7" orient="horz" pos="640">
          <p15:clr>
            <a:srgbClr val="F26B43"/>
          </p15:clr>
        </p15:guide>
        <p15:guide id="8" pos="5375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181">
          <p15:clr>
            <a:srgbClr val="F26B43"/>
          </p15:clr>
        </p15:guide>
        <p15:guide id="11" pos="5579">
          <p15:clr>
            <a:srgbClr val="F26B43"/>
          </p15:clr>
        </p15:guide>
        <p15:guide id="12" orient="horz" pos="731">
          <p15:clr>
            <a:srgbClr val="F26B43"/>
          </p15:clr>
        </p15:guide>
        <p15:guide id="0" orient="horz" pos="391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5" y="0"/>
            <a:ext cx="9141969" cy="6858000"/>
          </a:xfrm>
          <a:prstGeom prst="rect">
            <a:avLst/>
          </a:prstGeom>
        </p:spPr>
      </p:pic>
      <p:sp>
        <p:nvSpPr>
          <p:cNvPr id="10" name="正方形/長方形 9"/>
          <p:cNvSpPr/>
          <p:nvPr userDrawn="1"/>
        </p:nvSpPr>
        <p:spPr>
          <a:xfrm>
            <a:off x="0" y="6631698"/>
            <a:ext cx="9144000" cy="22925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72000" rIns="72000" bIns="72000"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18" y="103337"/>
            <a:ext cx="582394" cy="517375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 userDrawn="1"/>
        </p:nvSpPr>
        <p:spPr>
          <a:xfrm>
            <a:off x="8240775" y="281499"/>
            <a:ext cx="5835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fld id="{7D07404F-60EB-43AC-9849-526596CD0468}" type="slidenum">
              <a:rPr kumimoji="1" lang="en-US" altLang="ja-JP" sz="16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‹#›</a:t>
            </a:fld>
            <a:endParaRPr kumimoji="1" lang="ja-JP" altLang="en-US" sz="2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113164" y="6643933"/>
            <a:ext cx="659243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kumimoji="1" lang="en-US" altLang="ja-JP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new evolutionary model for universities </a:t>
            </a:r>
            <a:r>
              <a:rPr kumimoji="1" lang="ja-JP" altLang="en-US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－</a:t>
            </a:r>
            <a:r>
              <a:rPr kumimoji="1" lang="en-US" altLang="ja-JP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Co-creation for innovation with society and for society</a:t>
            </a:r>
            <a:r>
              <a:rPr kumimoji="1" lang="ja-JP" altLang="en-US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－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0" y="6631699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フリーフォーム 22"/>
          <p:cNvSpPr/>
          <p:nvPr userDrawn="1"/>
        </p:nvSpPr>
        <p:spPr>
          <a:xfrm>
            <a:off x="-1" y="115887"/>
            <a:ext cx="452619" cy="508847"/>
          </a:xfrm>
          <a:custGeom>
            <a:avLst/>
            <a:gdLst>
              <a:gd name="connsiteX0" fmla="*/ 0 w 384086"/>
              <a:gd name="connsiteY0" fmla="*/ 0 h 431800"/>
              <a:gd name="connsiteX1" fmla="*/ 384086 w 384086"/>
              <a:gd name="connsiteY1" fmla="*/ 0 h 431800"/>
              <a:gd name="connsiteX2" fmla="*/ 276136 w 384086"/>
              <a:gd name="connsiteY2" fmla="*/ 431800 h 431800"/>
              <a:gd name="connsiteX3" fmla="*/ 0 w 384086"/>
              <a:gd name="connsiteY3" fmla="*/ 431800 h 431800"/>
              <a:gd name="connsiteX4" fmla="*/ 0 w 384086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086" h="431800">
                <a:moveTo>
                  <a:pt x="0" y="0"/>
                </a:moveTo>
                <a:lnTo>
                  <a:pt x="384086" y="0"/>
                </a:lnTo>
                <a:lnTo>
                  <a:pt x="276136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967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">
          <p15:clr>
            <a:srgbClr val="F26B43"/>
          </p15:clr>
        </p15:guide>
        <p15:guide id="3" orient="horz" pos="4042">
          <p15:clr>
            <a:srgbClr val="F26B43"/>
          </p15:clr>
        </p15:guide>
        <p15:guide id="4" orient="horz" pos="73">
          <p15:clr>
            <a:srgbClr val="F26B43"/>
          </p15:clr>
        </p15:guide>
        <p15:guide id="5" orient="horz" pos="414">
          <p15:clr>
            <a:srgbClr val="F26B43"/>
          </p15:clr>
        </p15:guide>
        <p15:guide id="6" orient="horz" pos="618">
          <p15:clr>
            <a:srgbClr val="F26B43"/>
          </p15:clr>
        </p15:guide>
        <p15:guide id="7" orient="horz" pos="640">
          <p15:clr>
            <a:srgbClr val="F26B43"/>
          </p15:clr>
        </p15:guide>
        <p15:guide id="8" pos="5375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181">
          <p15:clr>
            <a:srgbClr val="F26B43"/>
          </p15:clr>
        </p15:guide>
        <p15:guide id="11" pos="5579">
          <p15:clr>
            <a:srgbClr val="F26B43"/>
          </p15:clr>
        </p15:guide>
        <p15:guide id="12" orient="horz" pos="731">
          <p15:clr>
            <a:srgbClr val="F26B43"/>
          </p15:clr>
        </p15:guide>
        <p15:guide id="13" orient="horz" pos="39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18" y="103337"/>
            <a:ext cx="582394" cy="517375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 userDrawn="1"/>
        </p:nvSpPr>
        <p:spPr>
          <a:xfrm>
            <a:off x="8240775" y="281499"/>
            <a:ext cx="5835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fld id="{7D07404F-60EB-43AC-9849-526596CD0468}" type="slidenum">
              <a:rPr kumimoji="1" lang="en-US" altLang="ja-JP" sz="16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‹#›</a:t>
            </a:fld>
            <a:endParaRPr kumimoji="1" lang="ja-JP" altLang="en-US" sz="2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テキスト ボックス 7"/>
          <p:cNvSpPr txBox="1"/>
          <p:nvPr userDrawn="1"/>
        </p:nvSpPr>
        <p:spPr>
          <a:xfrm>
            <a:off x="113164" y="6643933"/>
            <a:ext cx="64209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kumimoji="1" lang="en-US" altLang="ja-JP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new evolutionary model for universities </a:t>
            </a:r>
            <a:r>
              <a:rPr kumimoji="1" lang="ja-JP" altLang="en-US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－</a:t>
            </a:r>
            <a:r>
              <a:rPr kumimoji="1" lang="en-US" altLang="ja-JP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Co-creation for innovation with society and for society</a:t>
            </a:r>
            <a:r>
              <a:rPr kumimoji="1" lang="ja-JP" altLang="en-US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－</a:t>
            </a:r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0" y="6631699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フリーフォーム 22"/>
          <p:cNvSpPr/>
          <p:nvPr userDrawn="1"/>
        </p:nvSpPr>
        <p:spPr>
          <a:xfrm>
            <a:off x="-1" y="115887"/>
            <a:ext cx="452619" cy="508847"/>
          </a:xfrm>
          <a:custGeom>
            <a:avLst/>
            <a:gdLst>
              <a:gd name="connsiteX0" fmla="*/ 0 w 384086"/>
              <a:gd name="connsiteY0" fmla="*/ 0 h 431800"/>
              <a:gd name="connsiteX1" fmla="*/ 384086 w 384086"/>
              <a:gd name="connsiteY1" fmla="*/ 0 h 431800"/>
              <a:gd name="connsiteX2" fmla="*/ 276136 w 384086"/>
              <a:gd name="connsiteY2" fmla="*/ 431800 h 431800"/>
              <a:gd name="connsiteX3" fmla="*/ 0 w 384086"/>
              <a:gd name="connsiteY3" fmla="*/ 431800 h 431800"/>
              <a:gd name="connsiteX4" fmla="*/ 0 w 384086"/>
              <a:gd name="connsiteY4" fmla="*/ 0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4086" h="431800">
                <a:moveTo>
                  <a:pt x="0" y="0"/>
                </a:moveTo>
                <a:lnTo>
                  <a:pt x="384086" y="0"/>
                </a:lnTo>
                <a:lnTo>
                  <a:pt x="276136" y="431800"/>
                </a:lnTo>
                <a:lnTo>
                  <a:pt x="0" y="431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059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80" r:id="rId2"/>
    <p:sldLayoutId id="2147483879" r:id="rId3"/>
    <p:sldLayoutId id="2147483878" r:id="rId4"/>
    <p:sldLayoutId id="2147483877" r:id="rId5"/>
    <p:sldLayoutId id="214748387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">
          <p15:clr>
            <a:srgbClr val="F26B43"/>
          </p15:clr>
        </p15:guide>
        <p15:guide id="3" orient="horz" pos="4042">
          <p15:clr>
            <a:srgbClr val="F26B43"/>
          </p15:clr>
        </p15:guide>
        <p15:guide id="4" orient="horz" pos="73">
          <p15:clr>
            <a:srgbClr val="F26B43"/>
          </p15:clr>
        </p15:guide>
        <p15:guide id="5" orient="horz" pos="414">
          <p15:clr>
            <a:srgbClr val="F26B43"/>
          </p15:clr>
        </p15:guide>
        <p15:guide id="6" orient="horz" pos="618">
          <p15:clr>
            <a:srgbClr val="F26B43"/>
          </p15:clr>
        </p15:guide>
        <p15:guide id="7" orient="horz" pos="640">
          <p15:clr>
            <a:srgbClr val="F26B43"/>
          </p15:clr>
        </p15:guide>
        <p15:guide id="8" pos="5375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181">
          <p15:clr>
            <a:srgbClr val="F26B43"/>
          </p15:clr>
        </p15:guide>
        <p15:guide id="11" pos="5579">
          <p15:clr>
            <a:srgbClr val="F26B43"/>
          </p15:clr>
        </p15:guide>
        <p15:guide id="12" orient="horz" pos="731">
          <p15:clr>
            <a:srgbClr val="F26B43"/>
          </p15:clr>
        </p15:guide>
        <p15:guide id="13" orient="horz" pos="39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-1" y="115887"/>
            <a:ext cx="9144000" cy="508847"/>
            <a:chOff x="-1" y="115887"/>
            <a:chExt cx="9144000" cy="508847"/>
          </a:xfrm>
          <a:gradFill>
            <a:gsLst>
              <a:gs pos="20640">
                <a:schemeClr val="accent4"/>
              </a:gs>
              <a:gs pos="100000">
                <a:schemeClr val="accent1"/>
              </a:gs>
            </a:gsLst>
            <a:lin ang="0" scaled="1"/>
          </a:gradFill>
        </p:grpSpPr>
        <p:sp>
          <p:nvSpPr>
            <p:cNvPr id="6" name="平行四辺形 5"/>
            <p:cNvSpPr/>
            <p:nvPr userDrawn="1"/>
          </p:nvSpPr>
          <p:spPr>
            <a:xfrm>
              <a:off x="1077924" y="115887"/>
              <a:ext cx="7089472" cy="504825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 userDrawn="1"/>
          </p:nvSpPr>
          <p:spPr>
            <a:xfrm>
              <a:off x="7775510" y="115888"/>
              <a:ext cx="1368489" cy="848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フリーフォーム 15"/>
            <p:cNvSpPr/>
            <p:nvPr userDrawn="1"/>
          </p:nvSpPr>
          <p:spPr>
            <a:xfrm>
              <a:off x="-1" y="115887"/>
              <a:ext cx="452619" cy="508847"/>
            </a:xfrm>
            <a:custGeom>
              <a:avLst/>
              <a:gdLst>
                <a:gd name="connsiteX0" fmla="*/ 0 w 384086"/>
                <a:gd name="connsiteY0" fmla="*/ 0 h 431800"/>
                <a:gd name="connsiteX1" fmla="*/ 384086 w 384086"/>
                <a:gd name="connsiteY1" fmla="*/ 0 h 431800"/>
                <a:gd name="connsiteX2" fmla="*/ 276136 w 384086"/>
                <a:gd name="connsiteY2" fmla="*/ 431800 h 431800"/>
                <a:gd name="connsiteX3" fmla="*/ 0 w 384086"/>
                <a:gd name="connsiteY3" fmla="*/ 431800 h 431800"/>
                <a:gd name="connsiteX4" fmla="*/ 0 w 384086"/>
                <a:gd name="connsiteY4" fmla="*/ 0 h 43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4086" h="431800">
                  <a:moveTo>
                    <a:pt x="0" y="0"/>
                  </a:moveTo>
                  <a:lnTo>
                    <a:pt x="384086" y="0"/>
                  </a:lnTo>
                  <a:lnTo>
                    <a:pt x="276136" y="431800"/>
                  </a:lnTo>
                  <a:lnTo>
                    <a:pt x="0" y="4318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7" name="図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8" y="103337"/>
            <a:ext cx="582394" cy="517375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 userDrawn="1"/>
        </p:nvSpPr>
        <p:spPr>
          <a:xfrm>
            <a:off x="8240775" y="281499"/>
            <a:ext cx="5835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fld id="{7D07404F-60EB-43AC-9849-526596CD0468}" type="slidenum">
              <a:rPr kumimoji="1" lang="en-US" altLang="ja-JP" sz="1600" b="0" i="0" u="none" strike="noStrike" kern="12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‹#›</a:t>
            </a:fld>
            <a:endParaRPr kumimoji="1" lang="ja-JP" altLang="en-US" sz="20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0" y="6631699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 userDrawn="1"/>
        </p:nvSpPr>
        <p:spPr>
          <a:xfrm>
            <a:off x="113164" y="6643933"/>
            <a:ext cx="6420986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kumimoji="1" lang="en-US" altLang="ja-JP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new evolutionary model for universities </a:t>
            </a:r>
            <a:r>
              <a:rPr kumimoji="1" lang="ja-JP" altLang="en-US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－</a:t>
            </a:r>
            <a:r>
              <a:rPr kumimoji="1" lang="en-US" altLang="ja-JP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Co-creation for innovation with society and for society</a:t>
            </a:r>
            <a:r>
              <a:rPr kumimoji="1" lang="ja-JP" altLang="en-US" sz="1050" b="1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－</a:t>
            </a:r>
          </a:p>
        </p:txBody>
      </p:sp>
    </p:spTree>
    <p:extLst>
      <p:ext uri="{BB962C8B-B14F-4D97-AF65-F5344CB8AC3E}">
        <p14:creationId xmlns:p14="http://schemas.microsoft.com/office/powerpoint/2010/main" val="309331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5">
          <p15:clr>
            <a:srgbClr val="F26B43"/>
          </p15:clr>
        </p15:guide>
        <p15:guide id="3" orient="horz" pos="4042">
          <p15:clr>
            <a:srgbClr val="F26B43"/>
          </p15:clr>
        </p15:guide>
        <p15:guide id="4" orient="horz" pos="73">
          <p15:clr>
            <a:srgbClr val="F26B43"/>
          </p15:clr>
        </p15:guide>
        <p15:guide id="5" orient="horz" pos="414">
          <p15:clr>
            <a:srgbClr val="F26B43"/>
          </p15:clr>
        </p15:guide>
        <p15:guide id="6" orient="horz" pos="618">
          <p15:clr>
            <a:srgbClr val="F26B43"/>
          </p15:clr>
        </p15:guide>
        <p15:guide id="7" orient="horz" pos="640">
          <p15:clr>
            <a:srgbClr val="F26B43"/>
          </p15:clr>
        </p15:guide>
        <p15:guide id="8" pos="5375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181">
          <p15:clr>
            <a:srgbClr val="F26B43"/>
          </p15:clr>
        </p15:guide>
        <p15:guide id="11" pos="5579">
          <p15:clr>
            <a:srgbClr val="F26B43"/>
          </p15:clr>
        </p15:guide>
        <p15:guide id="12" orient="horz" pos="731">
          <p15:clr>
            <a:srgbClr val="F26B43"/>
          </p15:clr>
        </p15:guide>
        <p15:guide id="0" orient="horz" pos="39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2.png"/><Relationship Id="rId3" Type="http://schemas.openxmlformats.org/officeDocument/2006/relationships/image" Target="../media/image17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openxmlformats.org/officeDocument/2006/relationships/image" Target="../media/image45.png"/><Relationship Id="rId10" Type="http://schemas.openxmlformats.org/officeDocument/2006/relationships/image" Target="../media/image1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jpg"/><Relationship Id="rId18" Type="http://schemas.openxmlformats.org/officeDocument/2006/relationships/image" Target="../media/image76.jpg"/><Relationship Id="rId26" Type="http://schemas.openxmlformats.org/officeDocument/2006/relationships/image" Target="../media/image84.jpeg"/><Relationship Id="rId39" Type="http://schemas.openxmlformats.org/officeDocument/2006/relationships/image" Target="../media/image97.png"/><Relationship Id="rId21" Type="http://schemas.openxmlformats.org/officeDocument/2006/relationships/image" Target="../media/image79.jpg"/><Relationship Id="rId34" Type="http://schemas.openxmlformats.org/officeDocument/2006/relationships/image" Target="../media/image92.jpeg"/><Relationship Id="rId7" Type="http://schemas.openxmlformats.org/officeDocument/2006/relationships/image" Target="../media/image65.jpg"/><Relationship Id="rId12" Type="http://schemas.openxmlformats.org/officeDocument/2006/relationships/image" Target="../media/image70.jpg"/><Relationship Id="rId17" Type="http://schemas.openxmlformats.org/officeDocument/2006/relationships/image" Target="../media/image75.jpg"/><Relationship Id="rId25" Type="http://schemas.openxmlformats.org/officeDocument/2006/relationships/image" Target="../media/image83.jpeg"/><Relationship Id="rId33" Type="http://schemas.openxmlformats.org/officeDocument/2006/relationships/image" Target="../media/image91.jpeg"/><Relationship Id="rId38" Type="http://schemas.openxmlformats.org/officeDocument/2006/relationships/image" Target="../media/image96.png"/><Relationship Id="rId2" Type="http://schemas.openxmlformats.org/officeDocument/2006/relationships/image" Target="../media/image55.png"/><Relationship Id="rId16" Type="http://schemas.openxmlformats.org/officeDocument/2006/relationships/image" Target="../media/image74.jpg"/><Relationship Id="rId20" Type="http://schemas.openxmlformats.org/officeDocument/2006/relationships/image" Target="../media/image78.jpg"/><Relationship Id="rId29" Type="http://schemas.openxmlformats.org/officeDocument/2006/relationships/image" Target="../media/image8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jpg"/><Relationship Id="rId11" Type="http://schemas.openxmlformats.org/officeDocument/2006/relationships/image" Target="../media/image69.jpg"/><Relationship Id="rId24" Type="http://schemas.openxmlformats.org/officeDocument/2006/relationships/image" Target="../media/image82.jpeg"/><Relationship Id="rId32" Type="http://schemas.openxmlformats.org/officeDocument/2006/relationships/image" Target="../media/image90.jpeg"/><Relationship Id="rId37" Type="http://schemas.openxmlformats.org/officeDocument/2006/relationships/image" Target="../media/image95.png"/><Relationship Id="rId5" Type="http://schemas.openxmlformats.org/officeDocument/2006/relationships/image" Target="../media/image63.jpg"/><Relationship Id="rId15" Type="http://schemas.openxmlformats.org/officeDocument/2006/relationships/image" Target="../media/image73.jpg"/><Relationship Id="rId23" Type="http://schemas.openxmlformats.org/officeDocument/2006/relationships/image" Target="../media/image81.jpeg"/><Relationship Id="rId28" Type="http://schemas.openxmlformats.org/officeDocument/2006/relationships/image" Target="../media/image86.jpg"/><Relationship Id="rId36" Type="http://schemas.openxmlformats.org/officeDocument/2006/relationships/image" Target="../media/image94.png"/><Relationship Id="rId10" Type="http://schemas.openxmlformats.org/officeDocument/2006/relationships/image" Target="../media/image68.jpg"/><Relationship Id="rId19" Type="http://schemas.openxmlformats.org/officeDocument/2006/relationships/image" Target="../media/image77.jpg"/><Relationship Id="rId31" Type="http://schemas.openxmlformats.org/officeDocument/2006/relationships/image" Target="../media/image89.png"/><Relationship Id="rId4" Type="http://schemas.openxmlformats.org/officeDocument/2006/relationships/image" Target="../media/image62.jpg"/><Relationship Id="rId9" Type="http://schemas.openxmlformats.org/officeDocument/2006/relationships/image" Target="../media/image67.jpg"/><Relationship Id="rId14" Type="http://schemas.openxmlformats.org/officeDocument/2006/relationships/image" Target="../media/image72.jpg"/><Relationship Id="rId22" Type="http://schemas.openxmlformats.org/officeDocument/2006/relationships/image" Target="../media/image80.jpg"/><Relationship Id="rId27" Type="http://schemas.openxmlformats.org/officeDocument/2006/relationships/image" Target="../media/image85.jpeg"/><Relationship Id="rId30" Type="http://schemas.openxmlformats.org/officeDocument/2006/relationships/image" Target="../media/image88.jpeg"/><Relationship Id="rId35" Type="http://schemas.openxmlformats.org/officeDocument/2006/relationships/image" Target="../media/image93.png"/><Relationship Id="rId8" Type="http://schemas.openxmlformats.org/officeDocument/2006/relationships/image" Target="../media/image66.jpg"/><Relationship Id="rId3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eg"/><Relationship Id="rId7" Type="http://schemas.openxmlformats.org/officeDocument/2006/relationships/image" Target="../media/image103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gif"/><Relationship Id="rId9" Type="http://schemas.openxmlformats.org/officeDocument/2006/relationships/image" Target="../media/image105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jpeg"/><Relationship Id="rId18" Type="http://schemas.openxmlformats.org/officeDocument/2006/relationships/image" Target="../media/image122.jpeg"/><Relationship Id="rId26" Type="http://schemas.openxmlformats.org/officeDocument/2006/relationships/image" Target="../media/image130.png"/><Relationship Id="rId39" Type="http://schemas.openxmlformats.org/officeDocument/2006/relationships/image" Target="../media/image143.jpeg"/><Relationship Id="rId21" Type="http://schemas.openxmlformats.org/officeDocument/2006/relationships/image" Target="../media/image125.jpeg"/><Relationship Id="rId34" Type="http://schemas.openxmlformats.org/officeDocument/2006/relationships/image" Target="../media/image138.jpeg"/><Relationship Id="rId42" Type="http://schemas.openxmlformats.org/officeDocument/2006/relationships/image" Target="../media/image146.jpeg"/><Relationship Id="rId7" Type="http://schemas.openxmlformats.org/officeDocument/2006/relationships/image" Target="../media/image111.jpeg"/><Relationship Id="rId2" Type="http://schemas.openxmlformats.org/officeDocument/2006/relationships/image" Target="../media/image106.png"/><Relationship Id="rId16" Type="http://schemas.openxmlformats.org/officeDocument/2006/relationships/image" Target="../media/image120.jpeg"/><Relationship Id="rId20" Type="http://schemas.openxmlformats.org/officeDocument/2006/relationships/image" Target="../media/image124.png"/><Relationship Id="rId29" Type="http://schemas.openxmlformats.org/officeDocument/2006/relationships/image" Target="../media/image133.png"/><Relationship Id="rId41" Type="http://schemas.openxmlformats.org/officeDocument/2006/relationships/image" Target="../media/image14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0.jpeg"/><Relationship Id="rId11" Type="http://schemas.openxmlformats.org/officeDocument/2006/relationships/image" Target="../media/image115.png"/><Relationship Id="rId24" Type="http://schemas.openxmlformats.org/officeDocument/2006/relationships/image" Target="../media/image128.png"/><Relationship Id="rId32" Type="http://schemas.openxmlformats.org/officeDocument/2006/relationships/image" Target="../media/image136.jpeg"/><Relationship Id="rId37" Type="http://schemas.openxmlformats.org/officeDocument/2006/relationships/image" Target="../media/image141.png"/><Relationship Id="rId40" Type="http://schemas.openxmlformats.org/officeDocument/2006/relationships/image" Target="../media/image144.png"/><Relationship Id="rId5" Type="http://schemas.openxmlformats.org/officeDocument/2006/relationships/image" Target="../media/image109.png"/><Relationship Id="rId15" Type="http://schemas.openxmlformats.org/officeDocument/2006/relationships/image" Target="../media/image119.jpeg"/><Relationship Id="rId23" Type="http://schemas.openxmlformats.org/officeDocument/2006/relationships/image" Target="../media/image127.jpeg"/><Relationship Id="rId28" Type="http://schemas.openxmlformats.org/officeDocument/2006/relationships/image" Target="../media/image132.png"/><Relationship Id="rId36" Type="http://schemas.openxmlformats.org/officeDocument/2006/relationships/image" Target="../media/image140.jpeg"/><Relationship Id="rId10" Type="http://schemas.openxmlformats.org/officeDocument/2006/relationships/image" Target="../media/image114.jpeg"/><Relationship Id="rId19" Type="http://schemas.openxmlformats.org/officeDocument/2006/relationships/image" Target="../media/image123.jpeg"/><Relationship Id="rId31" Type="http://schemas.openxmlformats.org/officeDocument/2006/relationships/image" Target="../media/image135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jpeg"/><Relationship Id="rId22" Type="http://schemas.openxmlformats.org/officeDocument/2006/relationships/image" Target="../media/image126.jpeg"/><Relationship Id="rId27" Type="http://schemas.openxmlformats.org/officeDocument/2006/relationships/image" Target="../media/image131.png"/><Relationship Id="rId30" Type="http://schemas.openxmlformats.org/officeDocument/2006/relationships/image" Target="../media/image134.png"/><Relationship Id="rId35" Type="http://schemas.openxmlformats.org/officeDocument/2006/relationships/image" Target="../media/image139.jpeg"/><Relationship Id="rId8" Type="http://schemas.openxmlformats.org/officeDocument/2006/relationships/image" Target="../media/image112.jpeg"/><Relationship Id="rId3" Type="http://schemas.openxmlformats.org/officeDocument/2006/relationships/image" Target="../media/image107.jpeg"/><Relationship Id="rId12" Type="http://schemas.openxmlformats.org/officeDocument/2006/relationships/image" Target="../media/image116.png"/><Relationship Id="rId17" Type="http://schemas.openxmlformats.org/officeDocument/2006/relationships/image" Target="../media/image121.jpeg"/><Relationship Id="rId25" Type="http://schemas.openxmlformats.org/officeDocument/2006/relationships/image" Target="../media/image129.jpeg"/><Relationship Id="rId33" Type="http://schemas.openxmlformats.org/officeDocument/2006/relationships/image" Target="../media/image137.png"/><Relationship Id="rId38" Type="http://schemas.openxmlformats.org/officeDocument/2006/relationships/image" Target="../media/image142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12" Type="http://schemas.openxmlformats.org/officeDocument/2006/relationships/image" Target="../media/image154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9.png"/><Relationship Id="rId11" Type="http://schemas.openxmlformats.org/officeDocument/2006/relationships/image" Target="../media/image153.jpeg"/><Relationship Id="rId5" Type="http://schemas.openxmlformats.org/officeDocument/2006/relationships/image" Target="../media/image148.gif"/><Relationship Id="rId10" Type="http://schemas.openxmlformats.org/officeDocument/2006/relationships/image" Target="../media/image152.gif"/><Relationship Id="rId4" Type="http://schemas.openxmlformats.org/officeDocument/2006/relationships/image" Target="../media/image100.gif"/><Relationship Id="rId9" Type="http://schemas.openxmlformats.org/officeDocument/2006/relationships/image" Target="../media/image1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7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3.jpeg"/><Relationship Id="rId5" Type="http://schemas.openxmlformats.org/officeDocument/2006/relationships/image" Target="../media/image162.jpeg"/><Relationship Id="rId4" Type="http://schemas.openxmlformats.org/officeDocument/2006/relationships/image" Target="../media/image16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gif"/><Relationship Id="rId3" Type="http://schemas.openxmlformats.org/officeDocument/2006/relationships/image" Target="../media/image167.jpeg"/><Relationship Id="rId7" Type="http://schemas.openxmlformats.org/officeDocument/2006/relationships/image" Target="../media/image171.gif"/><Relationship Id="rId12" Type="http://schemas.openxmlformats.org/officeDocument/2006/relationships/image" Target="../media/image175.gif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0.gif"/><Relationship Id="rId11" Type="http://schemas.openxmlformats.org/officeDocument/2006/relationships/image" Target="../media/image174.gif"/><Relationship Id="rId5" Type="http://schemas.openxmlformats.org/officeDocument/2006/relationships/image" Target="../media/image169.gif"/><Relationship Id="rId10" Type="http://schemas.openxmlformats.org/officeDocument/2006/relationships/image" Target="../media/image100.gif"/><Relationship Id="rId4" Type="http://schemas.openxmlformats.org/officeDocument/2006/relationships/image" Target="../media/image168.png"/><Relationship Id="rId9" Type="http://schemas.openxmlformats.org/officeDocument/2006/relationships/image" Target="../media/image173.gi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g"/><Relationship Id="rId13" Type="http://schemas.openxmlformats.org/officeDocument/2006/relationships/image" Target="../media/image186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12" Type="http://schemas.openxmlformats.org/officeDocument/2006/relationships/image" Target="../media/image185.png"/><Relationship Id="rId17" Type="http://schemas.openxmlformats.org/officeDocument/2006/relationships/image" Target="../media/image189.png"/><Relationship Id="rId2" Type="http://schemas.openxmlformats.org/officeDocument/2006/relationships/image" Target="../media/image176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0.png"/><Relationship Id="rId11" Type="http://schemas.openxmlformats.org/officeDocument/2006/relationships/image" Target="../media/image184.png"/><Relationship Id="rId5" Type="http://schemas.openxmlformats.org/officeDocument/2006/relationships/image" Target="../media/image179.png"/><Relationship Id="rId15" Type="http://schemas.openxmlformats.org/officeDocument/2006/relationships/image" Target="../media/image34.wmf"/><Relationship Id="rId10" Type="http://schemas.openxmlformats.org/officeDocument/2006/relationships/image" Target="../media/image183.png"/><Relationship Id="rId4" Type="http://schemas.openxmlformats.org/officeDocument/2006/relationships/image" Target="../media/image178.png"/><Relationship Id="rId9" Type="http://schemas.openxmlformats.org/officeDocument/2006/relationships/image" Target="../media/image56.jpg"/><Relationship Id="rId14" Type="http://schemas.openxmlformats.org/officeDocument/2006/relationships/image" Target="../media/image18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12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99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1" y="0"/>
            <a:ext cx="9144000" cy="5744817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96982" y="700878"/>
            <a:ext cx="904701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3600" b="1" dirty="0" smtClean="0">
                <a:solidFill>
                  <a:schemeClr val="accent5"/>
                </a:solidFill>
                <a:effectLst/>
              </a:rPr>
              <a:t>A new evolutionary model</a:t>
            </a:r>
          </a:p>
          <a:p>
            <a:pPr algn="ctr" fontAlgn="base"/>
            <a:r>
              <a:rPr lang="en-US" altLang="ja-JP" sz="3600" b="1" dirty="0" smtClean="0"/>
              <a:t>f</a:t>
            </a:r>
            <a:r>
              <a:rPr lang="en-US" altLang="ja-JP" sz="3600" b="1" dirty="0" smtClean="0">
                <a:effectLst/>
              </a:rPr>
              <a:t>or universities</a:t>
            </a:r>
            <a:endParaRPr lang="en-US" altLang="ja-JP" sz="3600" b="1" dirty="0">
              <a:effectLst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1" y="0"/>
            <a:ext cx="9143918" cy="477079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1" y="5555975"/>
            <a:ext cx="9143918" cy="130202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171660" y="5655078"/>
            <a:ext cx="4800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2800" b="1" dirty="0">
                <a:solidFill>
                  <a:schemeClr val="bg1"/>
                </a:solidFill>
              </a:rPr>
              <a:t>Shojiro Nishio, PhD</a:t>
            </a:r>
            <a:endParaRPr kumimoji="1" lang="ja-JP" altLang="en-US" sz="2800" b="1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247280" y="6147520"/>
            <a:ext cx="66492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2000" b="1" dirty="0">
                <a:solidFill>
                  <a:schemeClr val="bg1"/>
                </a:solidFill>
              </a:rPr>
              <a:t>President, Osaka University</a:t>
            </a:r>
            <a:endParaRPr kumimoji="1" lang="ja-JP" altLang="en-US" sz="2000" b="1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110" y="3324112"/>
            <a:ext cx="987700" cy="877434"/>
          </a:xfrm>
          <a:prstGeom prst="rect">
            <a:avLst/>
          </a:prstGeom>
        </p:spPr>
      </p:pic>
      <p:sp>
        <p:nvSpPr>
          <p:cNvPr id="9" name="テキスト ボックス 8"/>
          <p:cNvSpPr txBox="1"/>
          <p:nvPr/>
        </p:nvSpPr>
        <p:spPr>
          <a:xfrm>
            <a:off x="96982" y="1798194"/>
            <a:ext cx="893618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fontAlgn="base"/>
            <a:r>
              <a:rPr lang="en-US" altLang="ja-JP" sz="4800" dirty="0" smtClean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Co</a:t>
            </a:r>
            <a:r>
              <a:rPr lang="ja-JP" altLang="en-US" sz="4800" dirty="0" smtClean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 </a:t>
            </a:r>
            <a:r>
              <a:rPr lang="en-US" altLang="ja-JP" sz="4800" dirty="0" smtClean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- creation </a:t>
            </a:r>
            <a:r>
              <a:rPr lang="en-US" altLang="ja-JP" sz="4800" dirty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for innovation </a:t>
            </a:r>
            <a:endParaRPr lang="en-US" altLang="ja-JP" sz="4800" dirty="0" smtClean="0">
              <a:solidFill>
                <a:prstClr val="white"/>
              </a:solidFill>
              <a:effectLst>
                <a:glow rad="279400">
                  <a:srgbClr val="003090"/>
                </a:glow>
              </a:effectLst>
              <a:latin typeface="Times New Roman Bold"/>
            </a:endParaRPr>
          </a:p>
          <a:p>
            <a:pPr lvl="0" algn="ctr" fontAlgn="base"/>
            <a:r>
              <a:rPr lang="en-US" altLang="ja-JP" sz="4800" i="1" dirty="0" smtClean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with</a:t>
            </a:r>
            <a:r>
              <a:rPr lang="en-US" altLang="ja-JP" sz="4800" dirty="0" smtClean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 </a:t>
            </a:r>
            <a:r>
              <a:rPr lang="en-US" altLang="ja-JP" sz="4800" dirty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society and </a:t>
            </a:r>
            <a:r>
              <a:rPr lang="en-US" altLang="ja-JP" sz="4800" i="1" dirty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for</a:t>
            </a:r>
            <a:r>
              <a:rPr lang="en-US" altLang="ja-JP" sz="4800" dirty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 </a:t>
            </a:r>
            <a:r>
              <a:rPr lang="en-US" altLang="ja-JP" sz="4800" dirty="0" smtClean="0">
                <a:solidFill>
                  <a:prstClr val="white"/>
                </a:solidFill>
                <a:effectLst>
                  <a:glow rad="279400">
                    <a:srgbClr val="003090"/>
                  </a:glow>
                </a:effectLst>
                <a:latin typeface="Times New Roman Bold"/>
              </a:rPr>
              <a:t>society</a:t>
            </a:r>
            <a:endParaRPr lang="ja-JP" altLang="en-US" sz="4800" dirty="0">
              <a:solidFill>
                <a:prstClr val="white"/>
              </a:solidFill>
              <a:effectLst>
                <a:glow rad="279400">
                  <a:srgbClr val="003090"/>
                </a:glow>
              </a:effectLst>
              <a:latin typeface="Times New Roman Bold"/>
            </a:endParaRPr>
          </a:p>
          <a:p>
            <a:pPr fontAlgn="base"/>
            <a:endParaRPr kumimoji="1" lang="ja-JP" altLang="en-US" sz="48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823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平行四辺形 23"/>
          <p:cNvSpPr/>
          <p:nvPr/>
        </p:nvSpPr>
        <p:spPr>
          <a:xfrm>
            <a:off x="983066" y="525124"/>
            <a:ext cx="7799207" cy="471914"/>
          </a:xfrm>
          <a:prstGeom prst="parallelogram">
            <a:avLst/>
          </a:prstGeom>
          <a:gradFill>
            <a:gsLst>
              <a:gs pos="20640">
                <a:schemeClr val="accent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tIns="36000" bIns="0"/>
          <a:lstStyle/>
          <a:p>
            <a:pPr>
              <a:lnSpc>
                <a:spcPct val="85000"/>
              </a:lnSpc>
            </a:pPr>
            <a:r>
              <a:rPr lang="en-US" altLang="ja-JP" sz="2400" dirty="0"/>
              <a:t>Inter-organizational </a:t>
            </a:r>
            <a:r>
              <a:rPr lang="en-US" altLang="ja-JP" sz="2400" dirty="0" smtClean="0"/>
              <a:t>Partnerships beginning</a:t>
            </a:r>
            <a:endParaRPr kumimoji="1" lang="ja-JP" altLang="en-US" sz="2400" dirty="0"/>
          </a:p>
        </p:txBody>
      </p:sp>
      <p:sp>
        <p:nvSpPr>
          <p:cNvPr id="5" name="片側の 2 つの角を切り取った四角形 4"/>
          <p:cNvSpPr/>
          <p:nvPr/>
        </p:nvSpPr>
        <p:spPr>
          <a:xfrm rot="16200000">
            <a:off x="3653737" y="2299271"/>
            <a:ext cx="1332000" cy="6264000"/>
          </a:xfrm>
          <a:prstGeom prst="snip2SameRect">
            <a:avLst>
              <a:gd name="adj1" fmla="val 42850"/>
              <a:gd name="adj2" fmla="val 0"/>
            </a:avLst>
          </a:prstGeom>
          <a:solidFill>
            <a:srgbClr val="D3F2F1"/>
          </a:solidFill>
          <a:ln w="38100">
            <a:noFill/>
          </a:ln>
        </p:spPr>
        <p:txBody>
          <a:bodyPr vert="horz" wrap="square" tIns="0" rtlCol="0" anchor="ctr" anchorCtr="0">
            <a:no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05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26346" y="4618027"/>
            <a:ext cx="1513442" cy="1513442"/>
          </a:xfrm>
          <a:prstGeom prst="ellipse">
            <a:avLst/>
          </a:prstGeom>
          <a:solidFill>
            <a:srgbClr val="055DCD">
              <a:lumMod val="60000"/>
              <a:lumOff val="40000"/>
            </a:srgbClr>
          </a:solidFill>
          <a:ln w="9525" cap="flat" cmpd="sng" algn="ctr">
            <a:noFill/>
            <a:prstDash val="soli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contourClr>
              <a:srgbClr val="000090">
                <a:shade val="80000"/>
              </a:srgbClr>
            </a:contourClr>
          </a:sp3d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 pitchFamily="50" charset="-128"/>
                <a:cs typeface="メイリオ" pitchFamily="50" charset="-128"/>
              </a:rPr>
              <a:t>Information</a:t>
            </a:r>
          </a:p>
          <a:p>
            <a:pPr marL="0" marR="0" lvl="0" indent="0" algn="ctr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 pitchFamily="50" charset="-128"/>
                <a:cs typeface="メイリオ" pitchFamily="50" charset="-128"/>
              </a:rPr>
              <a:t>Technology</a:t>
            </a:r>
            <a:endParaRPr kumimoji="0" lang="ja-JP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907043" y="4929180"/>
            <a:ext cx="4241133" cy="1015376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contourClr>
              <a:srgbClr val="000090">
                <a:shade val="80000"/>
              </a:srgbClr>
            </a:contourClr>
          </a:sp3d>
        </p:spPr>
        <p:txBody>
          <a:bodyPr vert="horz" wrap="square" lIns="0" tIns="0" rIns="0" bIns="0" rtlCol="0" anchor="ctr" anchorCtr="0">
            <a:noAutofit/>
          </a:bodyPr>
          <a:lstStyle/>
          <a:p>
            <a:pPr marL="171450" marR="0" lvl="0" indent="-17145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55DC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n 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the field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of 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Information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Technology</a:t>
            </a:r>
            <a:b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</a:b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with 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Daikin Industries,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Ltd.</a:t>
            </a:r>
          </a:p>
          <a:p>
            <a:pPr marL="171450" marR="0" lvl="0" indent="-17145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55DC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Support to implement co-creation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for 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10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years</a:t>
            </a:r>
            <a:b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</a:b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(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500 million yen per year, totaling 5.6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billion</a:t>
            </a:r>
            <a:b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</a:b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[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incl. research equipment costs])</a:t>
            </a:r>
            <a:endParaRPr kumimoji="0" lang="ja-JP" altLang="en-US" sz="13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922414" y="4581542"/>
            <a:ext cx="1296000" cy="251795"/>
          </a:xfrm>
          <a:prstGeom prst="roundRect">
            <a:avLst>
              <a:gd name="adj" fmla="val 50000"/>
            </a:avLst>
          </a:prstGeom>
          <a:solidFill>
            <a:srgbClr val="ECB100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contourClr>
              <a:srgbClr val="000090">
                <a:shade val="80000"/>
              </a:srgbClr>
            </a:contourClr>
          </a:sp3d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June 2017</a:t>
            </a:r>
            <a:endParaRPr kumimoji="0" lang="ja-JP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9" name="片側の 2 つの角を切り取った四角形 8"/>
          <p:cNvSpPr/>
          <p:nvPr/>
        </p:nvSpPr>
        <p:spPr>
          <a:xfrm rot="16200000">
            <a:off x="4305022" y="-1850660"/>
            <a:ext cx="1101962" cy="7786098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9A1616">
                  <a:lumMod val="20000"/>
                  <a:lumOff val="80000"/>
                </a:srgbClr>
              </a:gs>
              <a:gs pos="100000">
                <a:srgbClr val="9A1616">
                  <a:lumMod val="20000"/>
                  <a:lumOff val="80000"/>
                  <a:alpha val="0"/>
                </a:srgbClr>
              </a:gs>
            </a:gsLst>
            <a:lin ang="5400000" scaled="1"/>
            <a:tileRect/>
          </a:gradFill>
          <a:ln w="38100">
            <a:noFill/>
          </a:ln>
        </p:spPr>
        <p:txBody>
          <a:bodyPr vert="horz" wrap="square" t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07043" y="1673083"/>
            <a:ext cx="3954419" cy="741742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contourClr>
              <a:srgbClr val="000090">
                <a:shade val="80000"/>
              </a:srgbClr>
            </a:contourClr>
          </a:sp3d>
        </p:spPr>
        <p:txBody>
          <a:bodyPr vert="horz" wrap="square" lIns="0" tIns="0" rIns="0" bIns="0" rtlCol="0" anchor="ctr" anchorCtr="0">
            <a:noAutofit/>
          </a:bodyPr>
          <a:lstStyle/>
          <a:p>
            <a:pPr marL="171450" marR="0" lvl="0" indent="-17145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55DC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For cutting-edge 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immunology research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activities</a:t>
            </a:r>
            <a:b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</a:b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with 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Otsuka Pharmaceutical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Co., Ltd.</a:t>
            </a:r>
            <a:endParaRPr kumimoji="0" lang="en-US" altLang="ja-JP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  <a:p>
            <a:pPr marL="171450" marR="0" lvl="0" indent="-17145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55DC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Support for administration costs for 10 years</a:t>
            </a:r>
            <a:endParaRPr kumimoji="0" lang="ja-JP" altLang="en-US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1935547" y="1330624"/>
            <a:ext cx="1296000" cy="251795"/>
          </a:xfrm>
          <a:prstGeom prst="roundRect">
            <a:avLst>
              <a:gd name="adj" fmla="val 50000"/>
            </a:avLst>
          </a:prstGeom>
          <a:solidFill>
            <a:srgbClr val="ECB100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contourClr>
              <a:srgbClr val="000090">
                <a:shade val="80000"/>
              </a:srgbClr>
            </a:contourClr>
          </a:sp3d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February 2017</a:t>
            </a:r>
            <a:endParaRPr kumimoji="0" lang="ja-JP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2" name="片側の 2 つの角を切り取った四角形 11"/>
          <p:cNvSpPr/>
          <p:nvPr/>
        </p:nvSpPr>
        <p:spPr>
          <a:xfrm rot="16200000">
            <a:off x="4389183" y="-472349"/>
            <a:ext cx="1221898" cy="7786096"/>
          </a:xfrm>
          <a:prstGeom prst="snip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rgbClr val="9A1616">
                  <a:lumMod val="20000"/>
                  <a:lumOff val="80000"/>
                </a:srgbClr>
              </a:gs>
              <a:gs pos="100000">
                <a:srgbClr val="9A1616">
                  <a:lumMod val="20000"/>
                  <a:lumOff val="80000"/>
                  <a:alpha val="0"/>
                </a:srgbClr>
              </a:gs>
            </a:gsLst>
            <a:lin ang="5400000" scaled="1"/>
            <a:tileRect/>
          </a:gradFill>
          <a:ln w="38100">
            <a:noFill/>
          </a:ln>
        </p:spPr>
        <p:txBody>
          <a:bodyPr vert="horz" wrap="square" t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05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1935548" y="2681103"/>
            <a:ext cx="1296000" cy="251795"/>
          </a:xfrm>
          <a:prstGeom prst="roundRect">
            <a:avLst>
              <a:gd name="adj" fmla="val 50000"/>
            </a:avLst>
          </a:prstGeom>
          <a:solidFill>
            <a:srgbClr val="ECB100">
              <a:lumMod val="40000"/>
              <a:lumOff val="60000"/>
            </a:srgbClr>
          </a:solidFill>
          <a:ln w="9525" cap="flat" cmpd="sng" algn="ctr">
            <a:noFill/>
            <a:prstDash val="soli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contourClr>
              <a:srgbClr val="000090">
                <a:shade val="80000"/>
              </a:srgbClr>
            </a:contourClr>
          </a:sp3d>
        </p:spPr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May 2016</a:t>
            </a:r>
            <a:endParaRPr kumimoji="0" lang="ja-JP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203618" y="1949492"/>
            <a:ext cx="1536170" cy="1536170"/>
          </a:xfrm>
          <a:prstGeom prst="ellipse">
            <a:avLst/>
          </a:prstGeom>
          <a:solidFill>
            <a:srgbClr val="C66C6C"/>
          </a:solidFill>
          <a:ln w="9525" cap="flat" cmpd="sng" algn="ctr">
            <a:noFill/>
            <a:prstDash val="soli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contourClr>
              <a:srgbClr val="000090">
                <a:shade val="80000"/>
              </a:srgbClr>
            </a:contourClr>
          </a:sp3d>
        </p:spPr>
        <p:txBody>
          <a:bodyPr vert="horz" wrap="none" lIns="0" tIns="0" rIns="0" bIns="0" rtlCol="0" anchor="ctr" anchorCtr="0">
            <a:no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 pitchFamily="50" charset="-128"/>
                <a:cs typeface="メイリオ" pitchFamily="50" charset="-128"/>
              </a:rPr>
              <a:t>Pharmaceuticals</a:t>
            </a:r>
            <a:endParaRPr kumimoji="0" lang="ja-JP" altLang="en-US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 pitchFamily="50" charset="-128"/>
              <a:cs typeface="メイリオ" pitchFamily="50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07043" y="3026527"/>
            <a:ext cx="5312750" cy="90794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contourClr>
              <a:srgbClr val="000090">
                <a:shade val="80000"/>
              </a:srgbClr>
            </a:contourClr>
          </a:sp3d>
        </p:spPr>
        <p:txBody>
          <a:bodyPr vert="horz" wrap="square" lIns="0" tIns="0" rIns="0" bIns="0" rtlCol="0" anchor="ctr" anchorCtr="0">
            <a:noAutofit/>
          </a:bodyPr>
          <a:lstStyle/>
          <a:p>
            <a:pPr marL="171450" marR="0" lvl="0" indent="-17145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55DC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For cutting-edge immunology 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research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activities</a:t>
            </a:r>
            <a:b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</a:b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with 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Chugai Pharmaceutical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Co., Ltd.</a:t>
            </a:r>
            <a:endParaRPr kumimoji="0" lang="en-US" altLang="ja-JP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  <a:p>
            <a:pPr marL="171450" marR="0" lvl="0" indent="-171450" algn="l" defTabSz="9143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55DCD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Support for administration costs for 10 </a:t>
            </a: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years</a:t>
            </a:r>
            <a:b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</a:br>
            <a:r>
              <a:rPr kumimoji="0" lang="en-US" altLang="ja-JP" sz="13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(</a:t>
            </a:r>
            <a:r>
              <a:rPr kumimoji="0" lang="en-US" altLang="ja-JP" sz="13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1 billion yen per year totaling 10 billion)</a:t>
            </a:r>
            <a:endParaRPr kumimoji="0" lang="ja-JP" altLang="en-US" sz="13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6546" y="4604979"/>
            <a:ext cx="2399861" cy="1511154"/>
          </a:xfrm>
          <a:prstGeom prst="ellipse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132" y="1320337"/>
            <a:ext cx="1985330" cy="1324796"/>
          </a:xfrm>
          <a:prstGeom prst="ellipse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26317" y="2645133"/>
            <a:ext cx="1974290" cy="1376698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" name="テキスト ボックス 22"/>
          <p:cNvSpPr txBox="1"/>
          <p:nvPr/>
        </p:nvSpPr>
        <p:spPr>
          <a:xfrm>
            <a:off x="1368000" y="537156"/>
            <a:ext cx="793241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創英角ｺﾞｼｯｸUB"/>
              </a:rPr>
              <a:t>from the Fundamental </a:t>
            </a:r>
            <a:r>
              <a:rPr lang="en-US" altLang="ja-JP" sz="2400" noProof="0" dirty="0" smtClean="0">
                <a:solidFill>
                  <a:prstClr val="white"/>
                </a:solidFill>
                <a:latin typeface="Times New Roman Bold"/>
                <a:ea typeface="HGP創英角ｺﾞｼｯｸUB"/>
              </a:rPr>
              <a:t>Re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創英角ｺﾞｼｯｸUB"/>
              </a:rPr>
              <a:t>search </a:t>
            </a:r>
            <a:r>
              <a:rPr lang="en-US" altLang="ja-JP" sz="2400" noProof="0" dirty="0" smtClean="0">
                <a:solidFill>
                  <a:prstClr val="white"/>
                </a:solidFill>
                <a:latin typeface="Times New Roman Bold"/>
                <a:ea typeface="HGP創英角ｺﾞｼｯｸUB"/>
              </a:rPr>
              <a:t>Stage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創英角ｺﾞｼｯｸUB"/>
              </a:rPr>
              <a:t> </a:t>
            </a:r>
            <a:r>
              <a:rPr kumimoji="1" lang="en-US" altLang="ja-JP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創英角ｺﾞｼｯｸUB"/>
              </a:rPr>
              <a:t>for </a:t>
            </a:r>
            <a:r>
              <a:rPr lang="en-US" altLang="ja-JP" sz="2400" dirty="0">
                <a:solidFill>
                  <a:prstClr val="white"/>
                </a:solidFill>
                <a:latin typeface="Times New Roman Bold"/>
                <a:ea typeface="HGP創英角ｺﾞｼｯｸUB"/>
              </a:rPr>
              <a:t>C</a:t>
            </a:r>
            <a:r>
              <a:rPr kumimoji="1" lang="en-US" altLang="ja-JP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創英角ｺﾞｼｯｸUB"/>
              </a:rPr>
              <a:t>o-creation</a:t>
            </a:r>
            <a:endParaRPr kumimoji="1" lang="ja-JP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 Bold"/>
              <a:ea typeface="HGPｺﾞｼｯｸE"/>
            </a:endParaRPr>
          </a:p>
        </p:txBody>
      </p:sp>
    </p:spTree>
    <p:extLst>
      <p:ext uri="{BB962C8B-B14F-4D97-AF65-F5344CB8AC3E}">
        <p14:creationId xmlns:p14="http://schemas.microsoft.com/office/powerpoint/2010/main" val="215036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テキスト ボックス 45"/>
          <p:cNvSpPr txBox="1"/>
          <p:nvPr/>
        </p:nvSpPr>
        <p:spPr>
          <a:xfrm>
            <a:off x="1019596" y="762437"/>
            <a:ext cx="7101042" cy="864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0090">
                  <a:tint val="92000"/>
                  <a:satMod val="170000"/>
                </a:srgbClr>
              </a:gs>
              <a:gs pos="15000">
                <a:srgbClr val="000090">
                  <a:tint val="92000"/>
                  <a:shade val="99000"/>
                  <a:satMod val="170000"/>
                </a:srgbClr>
              </a:gs>
              <a:gs pos="62000">
                <a:srgbClr val="000090">
                  <a:tint val="96000"/>
                  <a:shade val="80000"/>
                  <a:satMod val="170000"/>
                </a:srgbClr>
              </a:gs>
              <a:gs pos="97000">
                <a:srgbClr val="000090">
                  <a:tint val="98000"/>
                  <a:shade val="63000"/>
                  <a:satMod val="170000"/>
                </a:srgbClr>
              </a:gs>
              <a:gs pos="100000">
                <a:srgbClr val="000090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0090"/>
            </a:solidFill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rgbClr val="000090">
                <a:shade val="80000"/>
              </a:srgbClr>
            </a:contourClr>
          </a:sp3d>
        </p:spPr>
        <p:txBody>
          <a:bodyPr wrap="none" lIns="0" tIns="0" rIns="0" bIns="86400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2100" b="1" kern="0" dirty="0">
                <a:solidFill>
                  <a:prstClr val="white"/>
                </a:solidFill>
                <a:ea typeface="メイリオ" panose="020B0604030504040204" pitchFamily="50" charset="-128"/>
                <a:cs typeface="メイリオ" panose="020B0604030504040204" pitchFamily="50" charset="-128"/>
              </a:rPr>
              <a:t>Transforming the university with "Co-creation"</a:t>
            </a:r>
            <a:endParaRPr kumimoji="0" lang="ja-JP" altLang="en-US" sz="2100" b="1" kern="0" dirty="0">
              <a:solidFill>
                <a:prstClr val="white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1456566" y="1190221"/>
            <a:ext cx="6465078" cy="324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</p:spPr>
        <p:txBody>
          <a:bodyPr wrap="none" lIns="72000" tIns="0" rIns="144000" bIns="0" numCol="1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Implementing 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a virtuous cycle 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of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 knowledge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,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 talent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, and 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funds</a:t>
            </a:r>
            <a:endParaRPr kumimoji="0" lang="ja-JP" altLang="en-US" sz="16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431758" y="153988"/>
            <a:ext cx="6344242" cy="431800"/>
          </a:xfrm>
        </p:spPr>
        <p:txBody>
          <a:bodyPr/>
          <a:lstStyle/>
          <a:p>
            <a:r>
              <a:rPr lang="en-US" altLang="ja-JP" dirty="0" smtClean="0"/>
              <a:t>Co-creation</a:t>
            </a:r>
            <a:r>
              <a:rPr lang="en-US" altLang="ja-JP" dirty="0"/>
              <a:t>: Approach </a:t>
            </a:r>
            <a:r>
              <a:rPr lang="en-US" altLang="ja-JP" dirty="0" smtClean="0"/>
              <a:t>2 (Education)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-1883" y="2203912"/>
            <a:ext cx="9144000" cy="244800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48" name="上矢印 2"/>
          <p:cNvSpPr/>
          <p:nvPr/>
        </p:nvSpPr>
        <p:spPr>
          <a:xfrm>
            <a:off x="522975" y="1648691"/>
            <a:ext cx="8098050" cy="4994870"/>
          </a:xfrm>
          <a:custGeom>
            <a:avLst/>
            <a:gdLst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219364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6658093 w 8857007"/>
              <a:gd name="connsiteY3" fmla="*/ 2986008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4676893 w 8857007"/>
              <a:gd name="connsiteY3" fmla="*/ 620180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2191657 w 8829300"/>
              <a:gd name="connsiteY6" fmla="*/ 2986008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29300" h="5972016">
                <a:moveTo>
                  <a:pt x="3833093" y="627437"/>
                </a:moveTo>
                <a:lnTo>
                  <a:pt x="4411022" y="0"/>
                </a:lnTo>
                <a:lnTo>
                  <a:pt x="4988950" y="616097"/>
                </a:lnTo>
                <a:lnTo>
                  <a:pt x="4649186" y="620180"/>
                </a:lnTo>
                <a:cubicBezTo>
                  <a:pt x="5128156" y="2868582"/>
                  <a:pt x="7755243" y="5262128"/>
                  <a:pt x="8829300" y="5972016"/>
                </a:cubicBezTo>
                <a:lnTo>
                  <a:pt x="0" y="5972016"/>
                </a:lnTo>
                <a:cubicBezTo>
                  <a:pt x="1074057" y="5264547"/>
                  <a:pt x="3722915" y="2844390"/>
                  <a:pt x="4180114" y="627437"/>
                </a:cubicBezTo>
                <a:lnTo>
                  <a:pt x="3833093" y="627437"/>
                </a:lnTo>
                <a:close/>
              </a:path>
            </a:pathLst>
          </a:custGeom>
          <a:gradFill>
            <a:gsLst>
              <a:gs pos="0">
                <a:srgbClr val="7CCCF2"/>
              </a:gs>
              <a:gs pos="20640">
                <a:srgbClr val="97CFEF"/>
              </a:gs>
              <a:gs pos="52000">
                <a:srgbClr val="055DCD">
                  <a:lumMod val="45000"/>
                  <a:lumOff val="55000"/>
                </a:srgbClr>
              </a:gs>
              <a:gs pos="100000">
                <a:srgbClr val="444F99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07298" y="3005710"/>
            <a:ext cx="1521853" cy="584754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3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3123" y="2602372"/>
            <a:ext cx="185650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457200">
              <a:defRPr/>
            </a:pPr>
            <a:r>
              <a:rPr lang="en-US" altLang="ja-JP" sz="1600" b="1" dirty="0" smtClean="0">
                <a:solidFill>
                  <a:prstClr val="black"/>
                </a:solidFill>
                <a:ea typeface="メイリオ"/>
              </a:rPr>
              <a:t>Industry-University Collaboration</a:t>
            </a:r>
            <a:endParaRPr lang="ja-JP" altLang="en-US" sz="1600" b="1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888878" y="2627123"/>
            <a:ext cx="1620000" cy="1620000"/>
          </a:xfrm>
          <a:prstGeom prst="ellipse">
            <a:avLst/>
          </a:prstGeom>
          <a:gradFill rotWithShape="1">
            <a:gsLst>
              <a:gs pos="0">
                <a:srgbClr val="055DCD">
                  <a:tint val="92000"/>
                  <a:satMod val="170000"/>
                </a:srgbClr>
              </a:gs>
              <a:gs pos="15000">
                <a:srgbClr val="055DCD">
                  <a:tint val="92000"/>
                  <a:shade val="99000"/>
                  <a:satMod val="170000"/>
                </a:srgbClr>
              </a:gs>
              <a:gs pos="62000">
                <a:srgbClr val="055DCD">
                  <a:tint val="96000"/>
                  <a:shade val="80000"/>
                  <a:satMod val="170000"/>
                </a:srgbClr>
              </a:gs>
              <a:gs pos="97000">
                <a:srgbClr val="055DCD">
                  <a:tint val="98000"/>
                  <a:shade val="63000"/>
                  <a:satMod val="170000"/>
                </a:srgbClr>
              </a:gs>
              <a:gs pos="100000">
                <a:srgbClr val="055DCD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rgbClr val="055DCD"/>
            </a:contourClr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Industry-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University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Co-Creation</a:t>
            </a:r>
            <a:endParaRPr kumimoji="0" lang="ja-JP" altLang="en-US" sz="1200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73" name="角丸四角形 72"/>
          <p:cNvSpPr/>
          <p:nvPr/>
        </p:nvSpPr>
        <p:spPr>
          <a:xfrm>
            <a:off x="1169836" y="4741460"/>
            <a:ext cx="7003484" cy="984529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76200" cap="flat" cmpd="sng" algn="ctr">
            <a:solidFill>
              <a:srgbClr val="055DC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309179" y="4620583"/>
            <a:ext cx="1521853" cy="584754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2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2358544" y="4863440"/>
            <a:ext cx="4802908" cy="468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>
                <a:solidFill>
                  <a:schemeClr val="bg1"/>
                </a:solidFill>
                <a:ea typeface="メイリオ"/>
              </a:rPr>
              <a:t>Development of the university's “seed </a:t>
            </a:r>
            <a:r>
              <a:rPr kumimoji="0" lang="en-US" altLang="ja-JP" sz="1400" b="1" kern="0" dirty="0" smtClean="0">
                <a:solidFill>
                  <a:schemeClr val="bg1"/>
                </a:solidFill>
                <a:ea typeface="メイリオ"/>
              </a:rPr>
              <a:t>base”</a:t>
            </a:r>
          </a:p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schemeClr val="bg1"/>
                </a:solidFill>
                <a:ea typeface="メイリオ"/>
              </a:rPr>
              <a:t>collaborative </a:t>
            </a:r>
            <a:r>
              <a:rPr kumimoji="0" lang="en-US" altLang="ja-JP" sz="1400" b="1" kern="0" dirty="0">
                <a:solidFill>
                  <a:schemeClr val="bg1"/>
                </a:solidFill>
                <a:ea typeface="メイリオ"/>
              </a:rPr>
              <a:t>research systems</a:t>
            </a:r>
            <a:endParaRPr kumimoji="0" lang="ja-JP" altLang="en-US" sz="1400" b="1" kern="0" dirty="0">
              <a:solidFill>
                <a:schemeClr val="bg1"/>
              </a:solidFill>
              <a:ea typeface="メイリオ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755600" y="5372380"/>
            <a:ext cx="2513357" cy="3525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tabLst>
                <a:tab pos="3765550" algn="l"/>
              </a:tabLst>
              <a:defRPr/>
            </a:pPr>
            <a:r>
              <a:rPr kumimoji="0" lang="en-US" altLang="ja-JP" sz="1600" b="1" kern="0" dirty="0" smtClean="0">
                <a:solidFill>
                  <a:prstClr val="black"/>
                </a:solidFill>
                <a:ea typeface="メイリオ"/>
              </a:rPr>
              <a:t>66 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joint research labs</a:t>
            </a:r>
          </a:p>
          <a:p>
            <a:pPr defTabSz="457200">
              <a:tabLst>
                <a:tab pos="3765550" algn="l"/>
              </a:tabLst>
              <a:defRPr/>
            </a:pPr>
            <a:endParaRPr kumimoji="0" lang="en-US" altLang="ja-JP" sz="16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6089188" y="5486369"/>
            <a:ext cx="1800000" cy="215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defRPr/>
            </a:pPr>
            <a:r>
              <a:rPr kumimoji="0" lang="en-US" altLang="zh-TW" sz="1200" b="1" kern="0" dirty="0" smtClean="0">
                <a:solidFill>
                  <a:prstClr val="black"/>
                </a:solidFill>
                <a:ea typeface="メイリオ"/>
              </a:rPr>
              <a:t>As of September 1, 2017</a:t>
            </a:r>
            <a:endParaRPr kumimoji="0" lang="ja-JP" altLang="en-US" sz="12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80" name="爆発 2 79"/>
          <p:cNvSpPr/>
          <p:nvPr/>
        </p:nvSpPr>
        <p:spPr>
          <a:xfrm rot="1385361">
            <a:off x="1258406" y="4943319"/>
            <a:ext cx="1224000" cy="1260000"/>
          </a:xfrm>
          <a:prstGeom prst="irregularSeal2">
            <a:avLst/>
          </a:prstGeom>
          <a:solidFill>
            <a:srgbClr val="A22402"/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 rot="20422446">
            <a:off x="1352311" y="5347417"/>
            <a:ext cx="1036185" cy="708327"/>
          </a:xfrm>
          <a:prstGeom prst="rect">
            <a:avLst/>
          </a:prstGeom>
          <a:noFill/>
        </p:spPr>
        <p:txBody>
          <a:bodyPr wrap="none" lIns="0" tIns="0" rIns="0" bIns="0" numCol="1" rtlCol="0" anchor="t" anchorCtr="0">
            <a:no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prstClr val="white"/>
                </a:solidFill>
                <a:ea typeface="メイリオ"/>
              </a:rPr>
              <a:t>First </a:t>
            </a:r>
          </a:p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prstClr val="white"/>
                </a:solidFill>
                <a:ea typeface="メイリオ"/>
              </a:rPr>
              <a:t>in Japan</a:t>
            </a:r>
            <a:endParaRPr kumimoji="0" lang="ja-JP" altLang="en-US" sz="1400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309179" y="6008423"/>
            <a:ext cx="1521853" cy="584754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1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2200260" y="5993380"/>
            <a:ext cx="4771032" cy="504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srgbClr val="2D287F"/>
                </a:solidFill>
                <a:ea typeface="メイリオ"/>
              </a:rPr>
              <a:t>Technology consultations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srgbClr val="2D287F"/>
                </a:solidFill>
                <a:ea typeface="メイリオ"/>
              </a:rPr>
              <a:t>Individual joint research</a:t>
            </a:r>
            <a:endParaRPr kumimoji="0" lang="ja-JP" altLang="en-US" sz="1600" b="1" kern="0" dirty="0">
              <a:solidFill>
                <a:srgbClr val="2D287F"/>
              </a:solidFill>
              <a:ea typeface="メイリオ"/>
            </a:endParaRPr>
          </a:p>
        </p:txBody>
      </p:sp>
      <p:grpSp>
        <p:nvGrpSpPr>
          <p:cNvPr id="93" name="グループ化 92"/>
          <p:cNvGrpSpPr/>
          <p:nvPr/>
        </p:nvGrpSpPr>
        <p:grpSpPr>
          <a:xfrm>
            <a:off x="3512122" y="3441441"/>
            <a:ext cx="5627502" cy="576000"/>
            <a:chOff x="3256012" y="2667885"/>
            <a:chExt cx="5104540" cy="396000"/>
          </a:xfrm>
        </p:grpSpPr>
        <p:sp>
          <p:nvSpPr>
            <p:cNvPr id="94" name="テキスト ボックス 93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Nurture/employ young researchers </a:t>
              </a:r>
              <a:r>
                <a:rPr kumimoji="0" lang="en-US" altLang="ja-JP" sz="1600" b="1" kern="0" dirty="0" smtClean="0">
                  <a:solidFill>
                    <a:prstClr val="black"/>
                  </a:solidFill>
                  <a:ea typeface="メイリオ"/>
                </a:rPr>
                <a:t>through</a:t>
              </a:r>
            </a:p>
            <a:p>
              <a:pPr defTabSz="457200">
                <a:defRPr/>
              </a:pPr>
              <a:r>
                <a:rPr kumimoji="0" lang="en-US" altLang="ja-JP" sz="1600" b="1" kern="0" dirty="0" smtClean="0">
                  <a:solidFill>
                    <a:prstClr val="black"/>
                  </a:solidFill>
                  <a:ea typeface="メイリオ"/>
                </a:rPr>
                <a:t>Co-creation</a:t>
              </a:r>
              <a:endParaRPr kumimoji="0" lang="en-US" altLang="ja-JP" sz="1600" b="1" kern="0" dirty="0">
                <a:solidFill>
                  <a:prstClr val="black"/>
                </a:solidFill>
                <a:ea typeface="メイリオ"/>
              </a:endParaRPr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3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3512122" y="2840412"/>
            <a:ext cx="5627502" cy="576000"/>
            <a:chOff x="3256012" y="2667885"/>
            <a:chExt cx="5104540" cy="396000"/>
          </a:xfrm>
        </p:grpSpPr>
        <p:sp>
          <p:nvSpPr>
            <p:cNvPr id="34" name="テキスト ボックス 33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r>
                <a:rPr lang="en-US" altLang="ja-JP" sz="1600" b="1" dirty="0">
                  <a:solidFill>
                    <a:srgbClr val="A11717"/>
                  </a:solidFill>
                  <a:latin typeface="Arial" panose="020B0604020202020204" pitchFamily="34" charset="0"/>
                  <a:ea typeface="メイリオ" panose="020B0604030504040204" pitchFamily="50" charset="-128"/>
                </a:rPr>
                <a:t>Nurture innovative leaders </a:t>
              </a:r>
              <a:r>
                <a:rPr lang="en-US" altLang="ja-JP" sz="1600" b="1" dirty="0">
                  <a:solidFill>
                    <a:srgbClr val="000000"/>
                  </a:solidFill>
                  <a:latin typeface="Arial" panose="020B0604020202020204" pitchFamily="34" charset="0"/>
                  <a:ea typeface="メイリオ" panose="020B0604030504040204" pitchFamily="50" charset="-128"/>
                </a:rPr>
                <a:t>through Co-creation</a:t>
              </a:r>
              <a:endParaRPr lang="ja-JP" altLang="ja-JP" sz="1600" dirty="0">
                <a:effectLst/>
              </a:endParaRPr>
            </a:p>
          </p:txBody>
        </p:sp>
        <p:sp>
          <p:nvSpPr>
            <p:cNvPr id="35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2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3512122" y="4042471"/>
            <a:ext cx="5627502" cy="576000"/>
            <a:chOff x="3256012" y="2667885"/>
            <a:chExt cx="5104540" cy="396000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Promote gender equality</a:t>
              </a:r>
              <a:r>
                <a:rPr kumimoji="0" lang="en-US" altLang="ja-JP" sz="1600" b="1" kern="0" dirty="0">
                  <a:solidFill>
                    <a:prstClr val="black"/>
                  </a:solidFill>
                  <a:ea typeface="メイリオ"/>
                </a:rPr>
                <a:t> facilitated by our industry-university circular development program</a:t>
              </a:r>
              <a:endParaRPr kumimoji="0" lang="ja-JP" altLang="en-US" sz="1600" b="1" kern="0" dirty="0">
                <a:solidFill>
                  <a:srgbClr val="A11717"/>
                </a:solidFill>
                <a:ea typeface="メイリオ"/>
              </a:endParaRPr>
            </a:p>
          </p:txBody>
        </p:sp>
        <p:sp>
          <p:nvSpPr>
            <p:cNvPr id="38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 smtClean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4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3512122" y="2234452"/>
            <a:ext cx="5627502" cy="580931"/>
            <a:chOff x="3256012" y="2657745"/>
            <a:chExt cx="5104540" cy="399390"/>
          </a:xfrm>
        </p:grpSpPr>
        <p:sp>
          <p:nvSpPr>
            <p:cNvPr id="40" name="テキスト ボックス 39"/>
            <p:cNvSpPr txBox="1"/>
            <p:nvPr/>
          </p:nvSpPr>
          <p:spPr>
            <a:xfrm>
              <a:off x="3536552" y="265774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Comprehensive industry-university collaboration </a:t>
              </a:r>
              <a:r>
                <a:rPr kumimoji="0" lang="en-US" altLang="ja-JP" sz="1600" b="1" kern="0" dirty="0">
                  <a:solidFill>
                    <a:prstClr val="black"/>
                  </a:solidFill>
                  <a:ea typeface="メイリオ"/>
                </a:rPr>
                <a:t>from </a:t>
              </a:r>
              <a:r>
                <a:rPr kumimoji="0" lang="en-US" altLang="ja-JP" sz="1600" b="1" kern="0" dirty="0" smtClean="0">
                  <a:solidFill>
                    <a:srgbClr val="A11717"/>
                  </a:solidFill>
                  <a:ea typeface="メイリオ"/>
                </a:rPr>
                <a:t>the </a:t>
              </a: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fundamental research stage</a:t>
              </a:r>
              <a:endParaRPr kumimoji="0" lang="ja-JP" altLang="en-US" sz="1600" b="1" kern="0" dirty="0">
                <a:solidFill>
                  <a:srgbClr val="A11717"/>
                </a:solidFill>
                <a:ea typeface="メイリオ"/>
              </a:endParaRPr>
            </a:p>
          </p:txBody>
        </p:sp>
        <p:sp>
          <p:nvSpPr>
            <p:cNvPr id="41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 smtClean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1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3504548" y="2846644"/>
            <a:ext cx="5616000" cy="57600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608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フリーフォーム 18"/>
          <p:cNvSpPr/>
          <p:nvPr/>
        </p:nvSpPr>
        <p:spPr>
          <a:xfrm>
            <a:off x="287338" y="3095752"/>
            <a:ext cx="5416959" cy="3051991"/>
          </a:xfrm>
          <a:custGeom>
            <a:avLst/>
            <a:gdLst>
              <a:gd name="connsiteX0" fmla="*/ 2502662 w 4284662"/>
              <a:gd name="connsiteY0" fmla="*/ 1493837 h 2987837"/>
              <a:gd name="connsiteX1" fmla="*/ 4284662 w 4284662"/>
              <a:gd name="connsiteY1" fmla="*/ 1493837 h 2987837"/>
              <a:gd name="connsiteX2" fmla="*/ 4284662 w 4284662"/>
              <a:gd name="connsiteY2" fmla="*/ 2987837 h 2987837"/>
              <a:gd name="connsiteX3" fmla="*/ 2502662 w 4284662"/>
              <a:gd name="connsiteY3" fmla="*/ 2987837 h 2987837"/>
              <a:gd name="connsiteX4" fmla="*/ 0 w 4284662"/>
              <a:gd name="connsiteY4" fmla="*/ 0 h 2987837"/>
              <a:gd name="connsiteX5" fmla="*/ 2502000 w 4284662"/>
              <a:gd name="connsiteY5" fmla="*/ 0 h 2987837"/>
              <a:gd name="connsiteX6" fmla="*/ 2502000 w 4284662"/>
              <a:gd name="connsiteY6" fmla="*/ 2987675 h 2987837"/>
              <a:gd name="connsiteX7" fmla="*/ 0 w 4284662"/>
              <a:gd name="connsiteY7" fmla="*/ 2987675 h 2987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84662" h="2987837">
                <a:moveTo>
                  <a:pt x="2502662" y="1493837"/>
                </a:moveTo>
                <a:lnTo>
                  <a:pt x="4284662" y="1493837"/>
                </a:lnTo>
                <a:lnTo>
                  <a:pt x="4284662" y="2987837"/>
                </a:lnTo>
                <a:lnTo>
                  <a:pt x="2502662" y="2987837"/>
                </a:lnTo>
                <a:close/>
                <a:moveTo>
                  <a:pt x="0" y="0"/>
                </a:moveTo>
                <a:lnTo>
                  <a:pt x="2502000" y="0"/>
                </a:lnTo>
                <a:lnTo>
                  <a:pt x="2502000" y="2987675"/>
                </a:lnTo>
                <a:lnTo>
                  <a:pt x="0" y="298767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フリーフォーム 49"/>
          <p:cNvSpPr/>
          <p:nvPr/>
        </p:nvSpPr>
        <p:spPr>
          <a:xfrm>
            <a:off x="3439704" y="3095750"/>
            <a:ext cx="5416959" cy="3051992"/>
          </a:xfrm>
          <a:custGeom>
            <a:avLst/>
            <a:gdLst>
              <a:gd name="connsiteX0" fmla="*/ 0 w 5416959"/>
              <a:gd name="connsiteY0" fmla="*/ 0 h 3051992"/>
              <a:gd name="connsiteX1" fmla="*/ 2286990 w 5416959"/>
              <a:gd name="connsiteY1" fmla="*/ 0 h 3051992"/>
              <a:gd name="connsiteX2" fmla="*/ 2286990 w 5416959"/>
              <a:gd name="connsiteY2" fmla="*/ 167 h 3051992"/>
              <a:gd name="connsiteX3" fmla="*/ 5416959 w 5416959"/>
              <a:gd name="connsiteY3" fmla="*/ 167 h 3051992"/>
              <a:gd name="connsiteX4" fmla="*/ 5416959 w 5416959"/>
              <a:gd name="connsiteY4" fmla="*/ 3051992 h 3051992"/>
              <a:gd name="connsiteX5" fmla="*/ 2253762 w 5416959"/>
              <a:gd name="connsiteY5" fmla="*/ 3051992 h 3051992"/>
              <a:gd name="connsiteX6" fmla="*/ 2253762 w 5416959"/>
              <a:gd name="connsiteY6" fmla="*/ 1774941 h 3051992"/>
              <a:gd name="connsiteX7" fmla="*/ 0 w 5416959"/>
              <a:gd name="connsiteY7" fmla="*/ 1774941 h 3051992"/>
              <a:gd name="connsiteX8" fmla="*/ 0 w 5416959"/>
              <a:gd name="connsiteY8" fmla="*/ 1526080 h 3051992"/>
              <a:gd name="connsiteX9" fmla="*/ 0 w 5416959"/>
              <a:gd name="connsiteY9" fmla="*/ 1 h 3051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6959" h="3051992">
                <a:moveTo>
                  <a:pt x="0" y="0"/>
                </a:moveTo>
                <a:lnTo>
                  <a:pt x="2286990" y="0"/>
                </a:lnTo>
                <a:lnTo>
                  <a:pt x="2286990" y="167"/>
                </a:lnTo>
                <a:lnTo>
                  <a:pt x="5416959" y="167"/>
                </a:lnTo>
                <a:lnTo>
                  <a:pt x="5416959" y="3051992"/>
                </a:lnTo>
                <a:lnTo>
                  <a:pt x="2253762" y="3051992"/>
                </a:lnTo>
                <a:lnTo>
                  <a:pt x="2253762" y="1774941"/>
                </a:lnTo>
                <a:lnTo>
                  <a:pt x="0" y="1774941"/>
                </a:lnTo>
                <a:lnTo>
                  <a:pt x="0" y="1526080"/>
                </a:lnTo>
                <a:lnTo>
                  <a:pt x="0" y="1"/>
                </a:lnTo>
                <a:close/>
              </a:path>
            </a:pathLst>
          </a:custGeom>
          <a:solidFill>
            <a:srgbClr val="87D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1" name="角丸四角形 50"/>
          <p:cNvSpPr/>
          <p:nvPr/>
        </p:nvSpPr>
        <p:spPr>
          <a:xfrm>
            <a:off x="2785035" y="3717635"/>
            <a:ext cx="3621350" cy="876795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67999" y="153988"/>
            <a:ext cx="6877503" cy="431800"/>
          </a:xfrm>
        </p:spPr>
        <p:txBody>
          <a:bodyPr/>
          <a:lstStyle/>
          <a:p>
            <a:r>
              <a:rPr lang="en-US" altLang="ja-JP" sz="2400" dirty="0"/>
              <a:t>Nurture </a:t>
            </a:r>
            <a:r>
              <a:rPr lang="en-US" altLang="ja-JP" sz="2400" dirty="0" smtClean="0"/>
              <a:t>Innovative </a:t>
            </a:r>
            <a:r>
              <a:rPr lang="en-US" altLang="ja-JP" sz="2400" dirty="0"/>
              <a:t>L</a:t>
            </a:r>
            <a:r>
              <a:rPr lang="en-US" altLang="ja-JP" sz="2400" dirty="0" smtClean="0"/>
              <a:t>eaders </a:t>
            </a:r>
            <a:r>
              <a:rPr lang="en-US" altLang="ja-JP" sz="2400" dirty="0"/>
              <a:t>through Co-creation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61109" y="806870"/>
            <a:ext cx="802178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2400" b="1" dirty="0"/>
              <a:t>Osaka University and Panasonic to </a:t>
            </a:r>
            <a:r>
              <a:rPr lang="en-US" altLang="ja-JP" sz="2400" b="1" dirty="0" smtClean="0"/>
              <a:t>Begin</a:t>
            </a:r>
          </a:p>
          <a:p>
            <a:pPr algn="ctr"/>
            <a:r>
              <a:rPr lang="en-US" altLang="ja-JP" sz="2400" b="1" dirty="0" smtClean="0"/>
              <a:t>Joint </a:t>
            </a:r>
            <a:r>
              <a:rPr lang="en-US" altLang="ja-JP" sz="2400" b="1" dirty="0"/>
              <a:t>Collaborative Course in Artificial Intelligence</a:t>
            </a:r>
          </a:p>
        </p:txBody>
      </p:sp>
      <p:sp>
        <p:nvSpPr>
          <p:cNvPr id="5" name="正方形/長方形 4"/>
          <p:cNvSpPr/>
          <p:nvPr/>
        </p:nvSpPr>
        <p:spPr>
          <a:xfrm>
            <a:off x="287338" y="2154699"/>
            <a:ext cx="8569325" cy="6384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611188" y="2197170"/>
            <a:ext cx="8015079" cy="55399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base"/>
            <a:r>
              <a:rPr lang="en-US" altLang="ja-JP" dirty="0"/>
              <a:t>Nurture individuals in AI technology and its research and business applications</a:t>
            </a:r>
          </a:p>
          <a:p>
            <a:pPr fontAlgn="base"/>
            <a:r>
              <a:rPr lang="en-US" altLang="ja-JP" b="1" dirty="0"/>
              <a:t>with classroom lectures and practical learning through projects</a:t>
            </a:r>
          </a:p>
        </p:txBody>
      </p:sp>
      <p:cxnSp>
        <p:nvCxnSpPr>
          <p:cNvPr id="8" name="直線コネクタ 7"/>
          <p:cNvCxnSpPr/>
          <p:nvPr/>
        </p:nvCxnSpPr>
        <p:spPr>
          <a:xfrm>
            <a:off x="287338" y="804399"/>
            <a:ext cx="8569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287338" y="1588543"/>
            <a:ext cx="85693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正方形/長方形 12"/>
          <p:cNvSpPr/>
          <p:nvPr/>
        </p:nvSpPr>
        <p:spPr>
          <a:xfrm>
            <a:off x="287338" y="1524097"/>
            <a:ext cx="8569325" cy="410369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lnSpc>
                <a:spcPts val="3200"/>
              </a:lnSpc>
              <a:defRPr/>
            </a:pPr>
            <a:r>
              <a:rPr lang="en-US" altLang="ja-JP" sz="1400" b="1" dirty="0" smtClean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— </a:t>
            </a:r>
            <a:r>
              <a:rPr lang="en-US" altLang="ja-JP" sz="1400" b="1" dirty="0" smtClean="0">
                <a:solidFill>
                  <a:prstClr val="black"/>
                </a:solidFill>
                <a:cs typeface="メイリオ"/>
              </a:rPr>
              <a:t>Joint </a:t>
            </a:r>
            <a:r>
              <a:rPr lang="en-US" altLang="ja-JP" sz="1400" b="1" dirty="0">
                <a:solidFill>
                  <a:prstClr val="black"/>
                </a:solidFill>
                <a:cs typeface="メイリオ"/>
              </a:rPr>
              <a:t>Collaborative Course in the Field of Artificial Intelligence is the First of Its Kind in Japan*</a:t>
            </a:r>
            <a:r>
              <a:rPr lang="ja-JP" altLang="en-US" sz="1400" b="1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 </a:t>
            </a:r>
            <a:r>
              <a:rPr lang="en-US" altLang="ja-JP" sz="1400" b="1" dirty="0">
                <a:solidFill>
                  <a:prstClr val="black"/>
                </a:solidFill>
                <a:latin typeface="メイリオ"/>
                <a:ea typeface="メイリオ"/>
                <a:cs typeface="メイリオ"/>
              </a:rPr>
              <a:t>—</a:t>
            </a:r>
            <a:endParaRPr lang="ja-JP" altLang="en-US" sz="1400" b="1" dirty="0">
              <a:solidFill>
                <a:prstClr val="black"/>
              </a:solidFill>
              <a:latin typeface="メイリオ"/>
              <a:ea typeface="メイリオ"/>
              <a:cs typeface="メイリオ"/>
            </a:endParaRPr>
          </a:p>
        </p:txBody>
      </p:sp>
      <p:sp>
        <p:nvSpPr>
          <p:cNvPr id="14" name="正方形/長方形 13"/>
          <p:cNvSpPr/>
          <p:nvPr/>
        </p:nvSpPr>
        <p:spPr>
          <a:xfrm>
            <a:off x="287338" y="1910280"/>
            <a:ext cx="6643398" cy="1692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lvl="0">
              <a:defRPr/>
            </a:pPr>
            <a:r>
              <a:rPr lang="en-US" altLang="ja-JP" sz="1100" b="1" dirty="0">
                <a:solidFill>
                  <a:prstClr val="black"/>
                </a:solidFill>
                <a:ea typeface="メイリオ"/>
                <a:cs typeface="メイリオ"/>
              </a:rPr>
              <a:t>*According to a survey by Panasonic Corporation (June 21, 2016)</a:t>
            </a:r>
          </a:p>
        </p:txBody>
      </p:sp>
      <p:grpSp>
        <p:nvGrpSpPr>
          <p:cNvPr id="34" name="グループ化 33"/>
          <p:cNvGrpSpPr/>
          <p:nvPr/>
        </p:nvGrpSpPr>
        <p:grpSpPr>
          <a:xfrm>
            <a:off x="4091005" y="4653625"/>
            <a:ext cx="961990" cy="434134"/>
            <a:chOff x="3954463" y="4779963"/>
            <a:chExt cx="1417637" cy="63976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54463" y="4779963"/>
              <a:ext cx="1417637" cy="639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4316413" y="4864100"/>
              <a:ext cx="646112" cy="547687"/>
            </a:xfrm>
            <a:custGeom>
              <a:avLst/>
              <a:gdLst>
                <a:gd name="T0" fmla="*/ 659 w 1222"/>
                <a:gd name="T1" fmla="*/ 0 h 1036"/>
                <a:gd name="T2" fmla="*/ 540 w 1222"/>
                <a:gd name="T3" fmla="*/ 19 h 1036"/>
                <a:gd name="T4" fmla="*/ 417 w 1222"/>
                <a:gd name="T5" fmla="*/ 57 h 1036"/>
                <a:gd name="T6" fmla="*/ 319 w 1222"/>
                <a:gd name="T7" fmla="*/ 89 h 1036"/>
                <a:gd name="T8" fmla="*/ 219 w 1222"/>
                <a:gd name="T9" fmla="*/ 97 h 1036"/>
                <a:gd name="T10" fmla="*/ 154 w 1222"/>
                <a:gd name="T11" fmla="*/ 79 h 1036"/>
                <a:gd name="T12" fmla="*/ 116 w 1222"/>
                <a:gd name="T13" fmla="*/ 57 h 1036"/>
                <a:gd name="T14" fmla="*/ 52 w 1222"/>
                <a:gd name="T15" fmla="*/ 232 h 1036"/>
                <a:gd name="T16" fmla="*/ 10 w 1222"/>
                <a:gd name="T17" fmla="*/ 383 h 1036"/>
                <a:gd name="T18" fmla="*/ 0 w 1222"/>
                <a:gd name="T19" fmla="*/ 482 h 1036"/>
                <a:gd name="T20" fmla="*/ 5 w 1222"/>
                <a:gd name="T21" fmla="*/ 551 h 1036"/>
                <a:gd name="T22" fmla="*/ 274 w 1222"/>
                <a:gd name="T23" fmla="*/ 757 h 1036"/>
                <a:gd name="T24" fmla="*/ 516 w 1222"/>
                <a:gd name="T25" fmla="*/ 926 h 1036"/>
                <a:gd name="T26" fmla="*/ 671 w 1222"/>
                <a:gd name="T27" fmla="*/ 1016 h 1036"/>
                <a:gd name="T28" fmla="*/ 727 w 1222"/>
                <a:gd name="T29" fmla="*/ 1036 h 1036"/>
                <a:gd name="T30" fmla="*/ 765 w 1222"/>
                <a:gd name="T31" fmla="*/ 1026 h 1036"/>
                <a:gd name="T32" fmla="*/ 791 w 1222"/>
                <a:gd name="T33" fmla="*/ 1000 h 1036"/>
                <a:gd name="T34" fmla="*/ 804 w 1222"/>
                <a:gd name="T35" fmla="*/ 955 h 1036"/>
                <a:gd name="T36" fmla="*/ 780 w 1222"/>
                <a:gd name="T37" fmla="*/ 913 h 1036"/>
                <a:gd name="T38" fmla="*/ 679 w 1222"/>
                <a:gd name="T39" fmla="*/ 834 h 1036"/>
                <a:gd name="T40" fmla="*/ 786 w 1222"/>
                <a:gd name="T41" fmla="*/ 910 h 1036"/>
                <a:gd name="T42" fmla="*/ 864 w 1222"/>
                <a:gd name="T43" fmla="*/ 950 h 1036"/>
                <a:gd name="T44" fmla="*/ 896 w 1222"/>
                <a:gd name="T45" fmla="*/ 947 h 1036"/>
                <a:gd name="T46" fmla="*/ 934 w 1222"/>
                <a:gd name="T47" fmla="*/ 925 h 1036"/>
                <a:gd name="T48" fmla="*/ 958 w 1222"/>
                <a:gd name="T49" fmla="*/ 886 h 1036"/>
                <a:gd name="T50" fmla="*/ 950 w 1222"/>
                <a:gd name="T51" fmla="*/ 841 h 1036"/>
                <a:gd name="T52" fmla="*/ 893 w 1222"/>
                <a:gd name="T53" fmla="*/ 780 h 1036"/>
                <a:gd name="T54" fmla="*/ 781 w 1222"/>
                <a:gd name="T55" fmla="*/ 679 h 1036"/>
                <a:gd name="T56" fmla="*/ 957 w 1222"/>
                <a:gd name="T57" fmla="*/ 822 h 1036"/>
                <a:gd name="T58" fmla="*/ 1009 w 1222"/>
                <a:gd name="T59" fmla="*/ 854 h 1036"/>
                <a:gd name="T60" fmla="*/ 1037 w 1222"/>
                <a:gd name="T61" fmla="*/ 856 h 1036"/>
                <a:gd name="T62" fmla="*/ 1089 w 1222"/>
                <a:gd name="T63" fmla="*/ 824 h 1036"/>
                <a:gd name="T64" fmla="*/ 1114 w 1222"/>
                <a:gd name="T65" fmla="*/ 788 h 1036"/>
                <a:gd name="T66" fmla="*/ 1115 w 1222"/>
                <a:gd name="T67" fmla="*/ 743 h 1036"/>
                <a:gd name="T68" fmla="*/ 1088 w 1222"/>
                <a:gd name="T69" fmla="*/ 700 h 1036"/>
                <a:gd name="T70" fmla="*/ 1009 w 1222"/>
                <a:gd name="T71" fmla="*/ 622 h 1036"/>
                <a:gd name="T72" fmla="*/ 909 w 1222"/>
                <a:gd name="T73" fmla="*/ 535 h 1036"/>
                <a:gd name="T74" fmla="*/ 995 w 1222"/>
                <a:gd name="T75" fmla="*/ 609 h 1036"/>
                <a:gd name="T76" fmla="*/ 1084 w 1222"/>
                <a:gd name="T77" fmla="*/ 671 h 1036"/>
                <a:gd name="T78" fmla="*/ 1129 w 1222"/>
                <a:gd name="T79" fmla="*/ 686 h 1036"/>
                <a:gd name="T80" fmla="*/ 1178 w 1222"/>
                <a:gd name="T81" fmla="*/ 676 h 1036"/>
                <a:gd name="T82" fmla="*/ 1210 w 1222"/>
                <a:gd name="T83" fmla="*/ 644 h 1036"/>
                <a:gd name="T84" fmla="*/ 1222 w 1222"/>
                <a:gd name="T85" fmla="*/ 601 h 1036"/>
                <a:gd name="T86" fmla="*/ 1213 w 1222"/>
                <a:gd name="T87" fmla="*/ 560 h 1036"/>
                <a:gd name="T88" fmla="*/ 1178 w 1222"/>
                <a:gd name="T89" fmla="*/ 512 h 1036"/>
                <a:gd name="T90" fmla="*/ 938 w 1222"/>
                <a:gd name="T91" fmla="*/ 247 h 1036"/>
                <a:gd name="T92" fmla="*/ 834 w 1222"/>
                <a:gd name="T93" fmla="*/ 126 h 1036"/>
                <a:gd name="T94" fmla="*/ 755 w 1222"/>
                <a:gd name="T95" fmla="*/ 40 h 1036"/>
                <a:gd name="T96" fmla="*/ 693 w 1222"/>
                <a:gd name="T97" fmla="*/ 4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22" h="1036">
                  <a:moveTo>
                    <a:pt x="677" y="0"/>
                  </a:moveTo>
                  <a:lnTo>
                    <a:pt x="677" y="0"/>
                  </a:lnTo>
                  <a:lnTo>
                    <a:pt x="673" y="0"/>
                  </a:lnTo>
                  <a:lnTo>
                    <a:pt x="659" y="0"/>
                  </a:lnTo>
                  <a:lnTo>
                    <a:pt x="637" y="2"/>
                  </a:lnTo>
                  <a:lnTo>
                    <a:pt x="605" y="5"/>
                  </a:lnTo>
                  <a:lnTo>
                    <a:pt x="564" y="13"/>
                  </a:lnTo>
                  <a:lnTo>
                    <a:pt x="540" y="19"/>
                  </a:lnTo>
                  <a:lnTo>
                    <a:pt x="512" y="25"/>
                  </a:lnTo>
                  <a:lnTo>
                    <a:pt x="483" y="34"/>
                  </a:lnTo>
                  <a:lnTo>
                    <a:pt x="452" y="44"/>
                  </a:lnTo>
                  <a:lnTo>
                    <a:pt x="417" y="57"/>
                  </a:lnTo>
                  <a:lnTo>
                    <a:pt x="380" y="71"/>
                  </a:lnTo>
                  <a:lnTo>
                    <a:pt x="380" y="71"/>
                  </a:lnTo>
                  <a:lnTo>
                    <a:pt x="349" y="82"/>
                  </a:lnTo>
                  <a:lnTo>
                    <a:pt x="319" y="89"/>
                  </a:lnTo>
                  <a:lnTo>
                    <a:pt x="291" y="94"/>
                  </a:lnTo>
                  <a:lnTo>
                    <a:pt x="265" y="97"/>
                  </a:lnTo>
                  <a:lnTo>
                    <a:pt x="242" y="98"/>
                  </a:lnTo>
                  <a:lnTo>
                    <a:pt x="219" y="97"/>
                  </a:lnTo>
                  <a:lnTo>
                    <a:pt x="201" y="93"/>
                  </a:lnTo>
                  <a:lnTo>
                    <a:pt x="183" y="89"/>
                  </a:lnTo>
                  <a:lnTo>
                    <a:pt x="167" y="84"/>
                  </a:lnTo>
                  <a:lnTo>
                    <a:pt x="154" y="79"/>
                  </a:lnTo>
                  <a:lnTo>
                    <a:pt x="143" y="73"/>
                  </a:lnTo>
                  <a:lnTo>
                    <a:pt x="133" y="68"/>
                  </a:lnTo>
                  <a:lnTo>
                    <a:pt x="120" y="59"/>
                  </a:lnTo>
                  <a:lnTo>
                    <a:pt x="116" y="57"/>
                  </a:lnTo>
                  <a:lnTo>
                    <a:pt x="116" y="57"/>
                  </a:lnTo>
                  <a:lnTo>
                    <a:pt x="103" y="92"/>
                  </a:lnTo>
                  <a:lnTo>
                    <a:pt x="70" y="180"/>
                  </a:lnTo>
                  <a:lnTo>
                    <a:pt x="52" y="232"/>
                  </a:lnTo>
                  <a:lnTo>
                    <a:pt x="35" y="287"/>
                  </a:lnTo>
                  <a:lnTo>
                    <a:pt x="20" y="338"/>
                  </a:lnTo>
                  <a:lnTo>
                    <a:pt x="15" y="361"/>
                  </a:lnTo>
                  <a:lnTo>
                    <a:pt x="10" y="383"/>
                  </a:lnTo>
                  <a:lnTo>
                    <a:pt x="10" y="383"/>
                  </a:lnTo>
                  <a:lnTo>
                    <a:pt x="5" y="420"/>
                  </a:lnTo>
                  <a:lnTo>
                    <a:pt x="1" y="453"/>
                  </a:lnTo>
                  <a:lnTo>
                    <a:pt x="0" y="482"/>
                  </a:lnTo>
                  <a:lnTo>
                    <a:pt x="0" y="507"/>
                  </a:lnTo>
                  <a:lnTo>
                    <a:pt x="1" y="526"/>
                  </a:lnTo>
                  <a:lnTo>
                    <a:pt x="3" y="540"/>
                  </a:lnTo>
                  <a:lnTo>
                    <a:pt x="5" y="551"/>
                  </a:lnTo>
                  <a:lnTo>
                    <a:pt x="5" y="551"/>
                  </a:lnTo>
                  <a:lnTo>
                    <a:pt x="59" y="593"/>
                  </a:lnTo>
                  <a:lnTo>
                    <a:pt x="192" y="695"/>
                  </a:lnTo>
                  <a:lnTo>
                    <a:pt x="274" y="757"/>
                  </a:lnTo>
                  <a:lnTo>
                    <a:pt x="359" y="818"/>
                  </a:lnTo>
                  <a:lnTo>
                    <a:pt x="442" y="876"/>
                  </a:lnTo>
                  <a:lnTo>
                    <a:pt x="481" y="902"/>
                  </a:lnTo>
                  <a:lnTo>
                    <a:pt x="516" y="926"/>
                  </a:lnTo>
                  <a:lnTo>
                    <a:pt x="516" y="926"/>
                  </a:lnTo>
                  <a:lnTo>
                    <a:pt x="579" y="965"/>
                  </a:lnTo>
                  <a:lnTo>
                    <a:pt x="630" y="995"/>
                  </a:lnTo>
                  <a:lnTo>
                    <a:pt x="671" y="1016"/>
                  </a:lnTo>
                  <a:lnTo>
                    <a:pt x="687" y="1024"/>
                  </a:lnTo>
                  <a:lnTo>
                    <a:pt x="702" y="1030"/>
                  </a:lnTo>
                  <a:lnTo>
                    <a:pt x="716" y="1034"/>
                  </a:lnTo>
                  <a:lnTo>
                    <a:pt x="727" y="1036"/>
                  </a:lnTo>
                  <a:lnTo>
                    <a:pt x="738" y="1036"/>
                  </a:lnTo>
                  <a:lnTo>
                    <a:pt x="748" y="1034"/>
                  </a:lnTo>
                  <a:lnTo>
                    <a:pt x="757" y="1031"/>
                  </a:lnTo>
                  <a:lnTo>
                    <a:pt x="765" y="1026"/>
                  </a:lnTo>
                  <a:lnTo>
                    <a:pt x="774" y="1020"/>
                  </a:lnTo>
                  <a:lnTo>
                    <a:pt x="781" y="1011"/>
                  </a:lnTo>
                  <a:lnTo>
                    <a:pt x="781" y="1011"/>
                  </a:lnTo>
                  <a:lnTo>
                    <a:pt x="791" y="1000"/>
                  </a:lnTo>
                  <a:lnTo>
                    <a:pt x="799" y="987"/>
                  </a:lnTo>
                  <a:lnTo>
                    <a:pt x="803" y="976"/>
                  </a:lnTo>
                  <a:lnTo>
                    <a:pt x="805" y="966"/>
                  </a:lnTo>
                  <a:lnTo>
                    <a:pt x="804" y="955"/>
                  </a:lnTo>
                  <a:lnTo>
                    <a:pt x="801" y="945"/>
                  </a:lnTo>
                  <a:lnTo>
                    <a:pt x="796" y="935"/>
                  </a:lnTo>
                  <a:lnTo>
                    <a:pt x="789" y="925"/>
                  </a:lnTo>
                  <a:lnTo>
                    <a:pt x="780" y="913"/>
                  </a:lnTo>
                  <a:lnTo>
                    <a:pt x="770" y="903"/>
                  </a:lnTo>
                  <a:lnTo>
                    <a:pt x="745" y="882"/>
                  </a:lnTo>
                  <a:lnTo>
                    <a:pt x="715" y="859"/>
                  </a:lnTo>
                  <a:lnTo>
                    <a:pt x="679" y="834"/>
                  </a:lnTo>
                  <a:lnTo>
                    <a:pt x="679" y="834"/>
                  </a:lnTo>
                  <a:lnTo>
                    <a:pt x="702" y="851"/>
                  </a:lnTo>
                  <a:lnTo>
                    <a:pt x="755" y="888"/>
                  </a:lnTo>
                  <a:lnTo>
                    <a:pt x="786" y="910"/>
                  </a:lnTo>
                  <a:lnTo>
                    <a:pt x="816" y="928"/>
                  </a:lnTo>
                  <a:lnTo>
                    <a:pt x="844" y="942"/>
                  </a:lnTo>
                  <a:lnTo>
                    <a:pt x="855" y="947"/>
                  </a:lnTo>
                  <a:lnTo>
                    <a:pt x="864" y="950"/>
                  </a:lnTo>
                  <a:lnTo>
                    <a:pt x="864" y="950"/>
                  </a:lnTo>
                  <a:lnTo>
                    <a:pt x="874" y="951"/>
                  </a:lnTo>
                  <a:lnTo>
                    <a:pt x="885" y="950"/>
                  </a:lnTo>
                  <a:lnTo>
                    <a:pt x="896" y="947"/>
                  </a:lnTo>
                  <a:lnTo>
                    <a:pt x="907" y="943"/>
                  </a:lnTo>
                  <a:lnTo>
                    <a:pt x="917" y="938"/>
                  </a:lnTo>
                  <a:lnTo>
                    <a:pt x="926" y="932"/>
                  </a:lnTo>
                  <a:lnTo>
                    <a:pt x="934" y="925"/>
                  </a:lnTo>
                  <a:lnTo>
                    <a:pt x="943" y="916"/>
                  </a:lnTo>
                  <a:lnTo>
                    <a:pt x="950" y="907"/>
                  </a:lnTo>
                  <a:lnTo>
                    <a:pt x="955" y="897"/>
                  </a:lnTo>
                  <a:lnTo>
                    <a:pt x="958" y="886"/>
                  </a:lnTo>
                  <a:lnTo>
                    <a:pt x="960" y="876"/>
                  </a:lnTo>
                  <a:lnTo>
                    <a:pt x="958" y="864"/>
                  </a:lnTo>
                  <a:lnTo>
                    <a:pt x="955" y="853"/>
                  </a:lnTo>
                  <a:lnTo>
                    <a:pt x="950" y="841"/>
                  </a:lnTo>
                  <a:lnTo>
                    <a:pt x="941" y="829"/>
                  </a:lnTo>
                  <a:lnTo>
                    <a:pt x="941" y="829"/>
                  </a:lnTo>
                  <a:lnTo>
                    <a:pt x="918" y="805"/>
                  </a:lnTo>
                  <a:lnTo>
                    <a:pt x="893" y="780"/>
                  </a:lnTo>
                  <a:lnTo>
                    <a:pt x="840" y="731"/>
                  </a:lnTo>
                  <a:lnTo>
                    <a:pt x="799" y="694"/>
                  </a:lnTo>
                  <a:lnTo>
                    <a:pt x="781" y="679"/>
                  </a:lnTo>
                  <a:lnTo>
                    <a:pt x="781" y="679"/>
                  </a:lnTo>
                  <a:lnTo>
                    <a:pt x="811" y="705"/>
                  </a:lnTo>
                  <a:lnTo>
                    <a:pt x="880" y="763"/>
                  </a:lnTo>
                  <a:lnTo>
                    <a:pt x="921" y="794"/>
                  </a:lnTo>
                  <a:lnTo>
                    <a:pt x="957" y="822"/>
                  </a:lnTo>
                  <a:lnTo>
                    <a:pt x="988" y="843"/>
                  </a:lnTo>
                  <a:lnTo>
                    <a:pt x="1000" y="851"/>
                  </a:lnTo>
                  <a:lnTo>
                    <a:pt x="1009" y="854"/>
                  </a:lnTo>
                  <a:lnTo>
                    <a:pt x="1009" y="854"/>
                  </a:lnTo>
                  <a:lnTo>
                    <a:pt x="1016" y="856"/>
                  </a:lnTo>
                  <a:lnTo>
                    <a:pt x="1022" y="857"/>
                  </a:lnTo>
                  <a:lnTo>
                    <a:pt x="1030" y="857"/>
                  </a:lnTo>
                  <a:lnTo>
                    <a:pt x="1037" y="856"/>
                  </a:lnTo>
                  <a:lnTo>
                    <a:pt x="1051" y="852"/>
                  </a:lnTo>
                  <a:lnTo>
                    <a:pt x="1065" y="844"/>
                  </a:lnTo>
                  <a:lnTo>
                    <a:pt x="1078" y="836"/>
                  </a:lnTo>
                  <a:lnTo>
                    <a:pt x="1089" y="824"/>
                  </a:lnTo>
                  <a:lnTo>
                    <a:pt x="1099" y="813"/>
                  </a:lnTo>
                  <a:lnTo>
                    <a:pt x="1108" y="800"/>
                  </a:lnTo>
                  <a:lnTo>
                    <a:pt x="1108" y="800"/>
                  </a:lnTo>
                  <a:lnTo>
                    <a:pt x="1114" y="788"/>
                  </a:lnTo>
                  <a:lnTo>
                    <a:pt x="1118" y="777"/>
                  </a:lnTo>
                  <a:lnTo>
                    <a:pt x="1119" y="765"/>
                  </a:lnTo>
                  <a:lnTo>
                    <a:pt x="1118" y="754"/>
                  </a:lnTo>
                  <a:lnTo>
                    <a:pt x="1115" y="743"/>
                  </a:lnTo>
                  <a:lnTo>
                    <a:pt x="1110" y="731"/>
                  </a:lnTo>
                  <a:lnTo>
                    <a:pt x="1104" y="720"/>
                  </a:lnTo>
                  <a:lnTo>
                    <a:pt x="1097" y="710"/>
                  </a:lnTo>
                  <a:lnTo>
                    <a:pt x="1088" y="700"/>
                  </a:lnTo>
                  <a:lnTo>
                    <a:pt x="1079" y="689"/>
                  </a:lnTo>
                  <a:lnTo>
                    <a:pt x="1056" y="667"/>
                  </a:lnTo>
                  <a:lnTo>
                    <a:pt x="1032" y="645"/>
                  </a:lnTo>
                  <a:lnTo>
                    <a:pt x="1009" y="622"/>
                  </a:lnTo>
                  <a:lnTo>
                    <a:pt x="1009" y="622"/>
                  </a:lnTo>
                  <a:lnTo>
                    <a:pt x="976" y="592"/>
                  </a:lnTo>
                  <a:lnTo>
                    <a:pt x="945" y="563"/>
                  </a:lnTo>
                  <a:lnTo>
                    <a:pt x="909" y="535"/>
                  </a:lnTo>
                  <a:lnTo>
                    <a:pt x="909" y="535"/>
                  </a:lnTo>
                  <a:lnTo>
                    <a:pt x="934" y="557"/>
                  </a:lnTo>
                  <a:lnTo>
                    <a:pt x="962" y="581"/>
                  </a:lnTo>
                  <a:lnTo>
                    <a:pt x="995" y="609"/>
                  </a:lnTo>
                  <a:lnTo>
                    <a:pt x="1031" y="636"/>
                  </a:lnTo>
                  <a:lnTo>
                    <a:pt x="1049" y="650"/>
                  </a:lnTo>
                  <a:lnTo>
                    <a:pt x="1066" y="661"/>
                  </a:lnTo>
                  <a:lnTo>
                    <a:pt x="1084" y="671"/>
                  </a:lnTo>
                  <a:lnTo>
                    <a:pt x="1100" y="679"/>
                  </a:lnTo>
                  <a:lnTo>
                    <a:pt x="1115" y="684"/>
                  </a:lnTo>
                  <a:lnTo>
                    <a:pt x="1129" y="686"/>
                  </a:lnTo>
                  <a:lnTo>
                    <a:pt x="1129" y="686"/>
                  </a:lnTo>
                  <a:lnTo>
                    <a:pt x="1143" y="686"/>
                  </a:lnTo>
                  <a:lnTo>
                    <a:pt x="1156" y="685"/>
                  </a:lnTo>
                  <a:lnTo>
                    <a:pt x="1167" y="681"/>
                  </a:lnTo>
                  <a:lnTo>
                    <a:pt x="1178" y="676"/>
                  </a:lnTo>
                  <a:lnTo>
                    <a:pt x="1187" y="669"/>
                  </a:lnTo>
                  <a:lnTo>
                    <a:pt x="1196" y="661"/>
                  </a:lnTo>
                  <a:lnTo>
                    <a:pt x="1203" y="654"/>
                  </a:lnTo>
                  <a:lnTo>
                    <a:pt x="1210" y="644"/>
                  </a:lnTo>
                  <a:lnTo>
                    <a:pt x="1215" y="634"/>
                  </a:lnTo>
                  <a:lnTo>
                    <a:pt x="1218" y="624"/>
                  </a:lnTo>
                  <a:lnTo>
                    <a:pt x="1221" y="612"/>
                  </a:lnTo>
                  <a:lnTo>
                    <a:pt x="1222" y="601"/>
                  </a:lnTo>
                  <a:lnTo>
                    <a:pt x="1222" y="591"/>
                  </a:lnTo>
                  <a:lnTo>
                    <a:pt x="1220" y="580"/>
                  </a:lnTo>
                  <a:lnTo>
                    <a:pt x="1217" y="570"/>
                  </a:lnTo>
                  <a:lnTo>
                    <a:pt x="1213" y="560"/>
                  </a:lnTo>
                  <a:lnTo>
                    <a:pt x="1213" y="560"/>
                  </a:lnTo>
                  <a:lnTo>
                    <a:pt x="1207" y="550"/>
                  </a:lnTo>
                  <a:lnTo>
                    <a:pt x="1200" y="538"/>
                  </a:lnTo>
                  <a:lnTo>
                    <a:pt x="1178" y="512"/>
                  </a:lnTo>
                  <a:lnTo>
                    <a:pt x="1151" y="478"/>
                  </a:lnTo>
                  <a:lnTo>
                    <a:pt x="1117" y="440"/>
                  </a:lnTo>
                  <a:lnTo>
                    <a:pt x="1035" y="351"/>
                  </a:lnTo>
                  <a:lnTo>
                    <a:pt x="938" y="247"/>
                  </a:lnTo>
                  <a:lnTo>
                    <a:pt x="938" y="247"/>
                  </a:lnTo>
                  <a:lnTo>
                    <a:pt x="902" y="207"/>
                  </a:lnTo>
                  <a:lnTo>
                    <a:pt x="867" y="166"/>
                  </a:lnTo>
                  <a:lnTo>
                    <a:pt x="834" y="126"/>
                  </a:lnTo>
                  <a:lnTo>
                    <a:pt x="803" y="88"/>
                  </a:lnTo>
                  <a:lnTo>
                    <a:pt x="786" y="71"/>
                  </a:lnTo>
                  <a:lnTo>
                    <a:pt x="771" y="55"/>
                  </a:lnTo>
                  <a:lnTo>
                    <a:pt x="755" y="40"/>
                  </a:lnTo>
                  <a:lnTo>
                    <a:pt x="740" y="28"/>
                  </a:lnTo>
                  <a:lnTo>
                    <a:pt x="725" y="18"/>
                  </a:lnTo>
                  <a:lnTo>
                    <a:pt x="708" y="9"/>
                  </a:lnTo>
                  <a:lnTo>
                    <a:pt x="693" y="4"/>
                  </a:lnTo>
                  <a:lnTo>
                    <a:pt x="677" y="0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rgbClr val="EAD2B9"/>
            </a:solidFill>
            <a:ln w="1587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4535488" y="4845050"/>
              <a:ext cx="458787" cy="300037"/>
            </a:xfrm>
            <a:custGeom>
              <a:avLst/>
              <a:gdLst>
                <a:gd name="T0" fmla="*/ 813 w 866"/>
                <a:gd name="T1" fmla="*/ 60 h 566"/>
                <a:gd name="T2" fmla="*/ 753 w 866"/>
                <a:gd name="T3" fmla="*/ 64 h 566"/>
                <a:gd name="T4" fmla="*/ 671 w 866"/>
                <a:gd name="T5" fmla="*/ 65 h 566"/>
                <a:gd name="T6" fmla="*/ 582 w 866"/>
                <a:gd name="T7" fmla="*/ 60 h 566"/>
                <a:gd name="T8" fmla="*/ 542 w 866"/>
                <a:gd name="T9" fmla="*/ 53 h 566"/>
                <a:gd name="T10" fmla="*/ 470 w 866"/>
                <a:gd name="T11" fmla="*/ 37 h 566"/>
                <a:gd name="T12" fmla="*/ 355 w 866"/>
                <a:gd name="T13" fmla="*/ 9 h 566"/>
                <a:gd name="T14" fmla="*/ 296 w 866"/>
                <a:gd name="T15" fmla="*/ 0 h 566"/>
                <a:gd name="T16" fmla="*/ 277 w 866"/>
                <a:gd name="T17" fmla="*/ 1 h 566"/>
                <a:gd name="T18" fmla="*/ 250 w 866"/>
                <a:gd name="T19" fmla="*/ 8 h 566"/>
                <a:gd name="T20" fmla="*/ 223 w 866"/>
                <a:gd name="T21" fmla="*/ 19 h 566"/>
                <a:gd name="T22" fmla="*/ 190 w 866"/>
                <a:gd name="T23" fmla="*/ 42 h 566"/>
                <a:gd name="T24" fmla="*/ 147 w 866"/>
                <a:gd name="T25" fmla="*/ 83 h 566"/>
                <a:gd name="T26" fmla="*/ 101 w 866"/>
                <a:gd name="T27" fmla="*/ 134 h 566"/>
                <a:gd name="T28" fmla="*/ 25 w 866"/>
                <a:gd name="T29" fmla="*/ 218 h 566"/>
                <a:gd name="T30" fmla="*/ 4 w 866"/>
                <a:gd name="T31" fmla="*/ 238 h 566"/>
                <a:gd name="T32" fmla="*/ 1 w 866"/>
                <a:gd name="T33" fmla="*/ 242 h 566"/>
                <a:gd name="T34" fmla="*/ 1 w 866"/>
                <a:gd name="T35" fmla="*/ 250 h 566"/>
                <a:gd name="T36" fmla="*/ 8 w 866"/>
                <a:gd name="T37" fmla="*/ 260 h 566"/>
                <a:gd name="T38" fmla="*/ 19 w 866"/>
                <a:gd name="T39" fmla="*/ 270 h 566"/>
                <a:gd name="T40" fmla="*/ 37 w 866"/>
                <a:gd name="T41" fmla="*/ 279 h 566"/>
                <a:gd name="T42" fmla="*/ 58 w 866"/>
                <a:gd name="T43" fmla="*/ 287 h 566"/>
                <a:gd name="T44" fmla="*/ 83 w 866"/>
                <a:gd name="T45" fmla="*/ 292 h 566"/>
                <a:gd name="T46" fmla="*/ 112 w 866"/>
                <a:gd name="T47" fmla="*/ 294 h 566"/>
                <a:gd name="T48" fmla="*/ 127 w 866"/>
                <a:gd name="T49" fmla="*/ 294 h 566"/>
                <a:gd name="T50" fmla="*/ 156 w 866"/>
                <a:gd name="T51" fmla="*/ 287 h 566"/>
                <a:gd name="T52" fmla="*/ 184 w 866"/>
                <a:gd name="T53" fmla="*/ 279 h 566"/>
                <a:gd name="T54" fmla="*/ 209 w 866"/>
                <a:gd name="T55" fmla="*/ 265 h 566"/>
                <a:gd name="T56" fmla="*/ 254 w 866"/>
                <a:gd name="T57" fmla="*/ 232 h 566"/>
                <a:gd name="T58" fmla="*/ 293 w 866"/>
                <a:gd name="T59" fmla="*/ 196 h 566"/>
                <a:gd name="T60" fmla="*/ 309 w 866"/>
                <a:gd name="T61" fmla="*/ 177 h 566"/>
                <a:gd name="T62" fmla="*/ 318 w 866"/>
                <a:gd name="T63" fmla="*/ 171 h 566"/>
                <a:gd name="T64" fmla="*/ 328 w 866"/>
                <a:gd name="T65" fmla="*/ 167 h 566"/>
                <a:gd name="T66" fmla="*/ 341 w 866"/>
                <a:gd name="T67" fmla="*/ 167 h 566"/>
                <a:gd name="T68" fmla="*/ 367 w 866"/>
                <a:gd name="T69" fmla="*/ 173 h 566"/>
                <a:gd name="T70" fmla="*/ 396 w 866"/>
                <a:gd name="T71" fmla="*/ 190 h 566"/>
                <a:gd name="T72" fmla="*/ 444 w 866"/>
                <a:gd name="T73" fmla="*/ 225 h 566"/>
                <a:gd name="T74" fmla="*/ 537 w 866"/>
                <a:gd name="T75" fmla="*/ 307 h 566"/>
                <a:gd name="T76" fmla="*/ 567 w 866"/>
                <a:gd name="T77" fmla="*/ 336 h 566"/>
                <a:gd name="T78" fmla="*/ 656 w 866"/>
                <a:gd name="T79" fmla="*/ 429 h 566"/>
                <a:gd name="T80" fmla="*/ 732 w 866"/>
                <a:gd name="T81" fmla="*/ 508 h 566"/>
                <a:gd name="T82" fmla="*/ 752 w 866"/>
                <a:gd name="T83" fmla="*/ 526 h 566"/>
                <a:gd name="T84" fmla="*/ 772 w 866"/>
                <a:gd name="T85" fmla="*/ 542 h 566"/>
                <a:gd name="T86" fmla="*/ 791 w 866"/>
                <a:gd name="T87" fmla="*/ 553 h 566"/>
                <a:gd name="T88" fmla="*/ 823 w 866"/>
                <a:gd name="T89" fmla="*/ 565 h 566"/>
                <a:gd name="T90" fmla="*/ 845 w 866"/>
                <a:gd name="T91" fmla="*/ 566 h 566"/>
                <a:gd name="T92" fmla="*/ 853 w 866"/>
                <a:gd name="T93" fmla="*/ 565 h 566"/>
                <a:gd name="T94" fmla="*/ 858 w 866"/>
                <a:gd name="T95" fmla="*/ 511 h 566"/>
                <a:gd name="T96" fmla="*/ 865 w 866"/>
                <a:gd name="T97" fmla="*/ 418 h 566"/>
                <a:gd name="T98" fmla="*/ 865 w 866"/>
                <a:gd name="T99" fmla="*/ 341 h 566"/>
                <a:gd name="T100" fmla="*/ 861 w 866"/>
                <a:gd name="T101" fmla="*/ 257 h 566"/>
                <a:gd name="T102" fmla="*/ 848 w 866"/>
                <a:gd name="T103" fmla="*/ 174 h 566"/>
                <a:gd name="T104" fmla="*/ 835 w 866"/>
                <a:gd name="T105" fmla="*/ 116 h 566"/>
                <a:gd name="T106" fmla="*/ 821 w 866"/>
                <a:gd name="T107" fmla="*/ 78 h 566"/>
                <a:gd name="T108" fmla="*/ 813 w 866"/>
                <a:gd name="T109" fmla="*/ 6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66" h="566">
                  <a:moveTo>
                    <a:pt x="813" y="60"/>
                  </a:moveTo>
                  <a:lnTo>
                    <a:pt x="813" y="60"/>
                  </a:lnTo>
                  <a:lnTo>
                    <a:pt x="784" y="63"/>
                  </a:lnTo>
                  <a:lnTo>
                    <a:pt x="753" y="64"/>
                  </a:lnTo>
                  <a:lnTo>
                    <a:pt x="715" y="65"/>
                  </a:lnTo>
                  <a:lnTo>
                    <a:pt x="671" y="65"/>
                  </a:lnTo>
                  <a:lnTo>
                    <a:pt x="626" y="63"/>
                  </a:lnTo>
                  <a:lnTo>
                    <a:pt x="582" y="60"/>
                  </a:lnTo>
                  <a:lnTo>
                    <a:pt x="562" y="57"/>
                  </a:lnTo>
                  <a:lnTo>
                    <a:pt x="542" y="53"/>
                  </a:lnTo>
                  <a:lnTo>
                    <a:pt x="542" y="53"/>
                  </a:lnTo>
                  <a:lnTo>
                    <a:pt x="470" y="37"/>
                  </a:lnTo>
                  <a:lnTo>
                    <a:pt x="391" y="18"/>
                  </a:lnTo>
                  <a:lnTo>
                    <a:pt x="355" y="9"/>
                  </a:lnTo>
                  <a:lnTo>
                    <a:pt x="322" y="3"/>
                  </a:lnTo>
                  <a:lnTo>
                    <a:pt x="296" y="0"/>
                  </a:lnTo>
                  <a:lnTo>
                    <a:pt x="285" y="0"/>
                  </a:lnTo>
                  <a:lnTo>
                    <a:pt x="277" y="1"/>
                  </a:lnTo>
                  <a:lnTo>
                    <a:pt x="277" y="1"/>
                  </a:lnTo>
                  <a:lnTo>
                    <a:pt x="250" y="8"/>
                  </a:lnTo>
                  <a:lnTo>
                    <a:pt x="238" y="11"/>
                  </a:lnTo>
                  <a:lnTo>
                    <a:pt x="223" y="19"/>
                  </a:lnTo>
                  <a:lnTo>
                    <a:pt x="208" y="28"/>
                  </a:lnTo>
                  <a:lnTo>
                    <a:pt x="190" y="42"/>
                  </a:lnTo>
                  <a:lnTo>
                    <a:pt x="170" y="59"/>
                  </a:lnTo>
                  <a:lnTo>
                    <a:pt x="147" y="83"/>
                  </a:lnTo>
                  <a:lnTo>
                    <a:pt x="147" y="83"/>
                  </a:lnTo>
                  <a:lnTo>
                    <a:pt x="101" y="134"/>
                  </a:lnTo>
                  <a:lnTo>
                    <a:pt x="58" y="182"/>
                  </a:lnTo>
                  <a:lnTo>
                    <a:pt x="25" y="218"/>
                  </a:lnTo>
                  <a:lnTo>
                    <a:pt x="13" y="231"/>
                  </a:lnTo>
                  <a:lnTo>
                    <a:pt x="4" y="238"/>
                  </a:lnTo>
                  <a:lnTo>
                    <a:pt x="4" y="238"/>
                  </a:lnTo>
                  <a:lnTo>
                    <a:pt x="1" y="242"/>
                  </a:lnTo>
                  <a:lnTo>
                    <a:pt x="0" y="246"/>
                  </a:lnTo>
                  <a:lnTo>
                    <a:pt x="1" y="250"/>
                  </a:lnTo>
                  <a:lnTo>
                    <a:pt x="4" y="255"/>
                  </a:lnTo>
                  <a:lnTo>
                    <a:pt x="8" y="260"/>
                  </a:lnTo>
                  <a:lnTo>
                    <a:pt x="13" y="265"/>
                  </a:lnTo>
                  <a:lnTo>
                    <a:pt x="19" y="270"/>
                  </a:lnTo>
                  <a:lnTo>
                    <a:pt x="28" y="275"/>
                  </a:lnTo>
                  <a:lnTo>
                    <a:pt x="37" y="279"/>
                  </a:lnTo>
                  <a:lnTo>
                    <a:pt x="47" y="284"/>
                  </a:lnTo>
                  <a:lnTo>
                    <a:pt x="58" y="287"/>
                  </a:lnTo>
                  <a:lnTo>
                    <a:pt x="71" y="290"/>
                  </a:lnTo>
                  <a:lnTo>
                    <a:pt x="83" y="292"/>
                  </a:lnTo>
                  <a:lnTo>
                    <a:pt x="97" y="294"/>
                  </a:lnTo>
                  <a:lnTo>
                    <a:pt x="112" y="294"/>
                  </a:lnTo>
                  <a:lnTo>
                    <a:pt x="127" y="294"/>
                  </a:lnTo>
                  <a:lnTo>
                    <a:pt x="127" y="294"/>
                  </a:lnTo>
                  <a:lnTo>
                    <a:pt x="142" y="291"/>
                  </a:lnTo>
                  <a:lnTo>
                    <a:pt x="156" y="287"/>
                  </a:lnTo>
                  <a:lnTo>
                    <a:pt x="170" y="284"/>
                  </a:lnTo>
                  <a:lnTo>
                    <a:pt x="184" y="279"/>
                  </a:lnTo>
                  <a:lnTo>
                    <a:pt x="196" y="272"/>
                  </a:lnTo>
                  <a:lnTo>
                    <a:pt x="209" y="265"/>
                  </a:lnTo>
                  <a:lnTo>
                    <a:pt x="233" y="250"/>
                  </a:lnTo>
                  <a:lnTo>
                    <a:pt x="254" y="232"/>
                  </a:lnTo>
                  <a:lnTo>
                    <a:pt x="274" y="215"/>
                  </a:lnTo>
                  <a:lnTo>
                    <a:pt x="293" y="196"/>
                  </a:lnTo>
                  <a:lnTo>
                    <a:pt x="309" y="177"/>
                  </a:lnTo>
                  <a:lnTo>
                    <a:pt x="309" y="177"/>
                  </a:lnTo>
                  <a:lnTo>
                    <a:pt x="314" y="173"/>
                  </a:lnTo>
                  <a:lnTo>
                    <a:pt x="318" y="171"/>
                  </a:lnTo>
                  <a:lnTo>
                    <a:pt x="323" y="168"/>
                  </a:lnTo>
                  <a:lnTo>
                    <a:pt x="328" y="167"/>
                  </a:lnTo>
                  <a:lnTo>
                    <a:pt x="334" y="166"/>
                  </a:lnTo>
                  <a:lnTo>
                    <a:pt x="341" y="167"/>
                  </a:lnTo>
                  <a:lnTo>
                    <a:pt x="353" y="168"/>
                  </a:lnTo>
                  <a:lnTo>
                    <a:pt x="367" y="173"/>
                  </a:lnTo>
                  <a:lnTo>
                    <a:pt x="381" y="181"/>
                  </a:lnTo>
                  <a:lnTo>
                    <a:pt x="396" y="190"/>
                  </a:lnTo>
                  <a:lnTo>
                    <a:pt x="412" y="200"/>
                  </a:lnTo>
                  <a:lnTo>
                    <a:pt x="444" y="225"/>
                  </a:lnTo>
                  <a:lnTo>
                    <a:pt x="476" y="252"/>
                  </a:lnTo>
                  <a:lnTo>
                    <a:pt x="537" y="307"/>
                  </a:lnTo>
                  <a:lnTo>
                    <a:pt x="537" y="307"/>
                  </a:lnTo>
                  <a:lnTo>
                    <a:pt x="567" y="336"/>
                  </a:lnTo>
                  <a:lnTo>
                    <a:pt x="597" y="366"/>
                  </a:lnTo>
                  <a:lnTo>
                    <a:pt x="656" y="429"/>
                  </a:lnTo>
                  <a:lnTo>
                    <a:pt x="709" y="484"/>
                  </a:lnTo>
                  <a:lnTo>
                    <a:pt x="732" y="508"/>
                  </a:lnTo>
                  <a:lnTo>
                    <a:pt x="752" y="526"/>
                  </a:lnTo>
                  <a:lnTo>
                    <a:pt x="752" y="526"/>
                  </a:lnTo>
                  <a:lnTo>
                    <a:pt x="762" y="534"/>
                  </a:lnTo>
                  <a:lnTo>
                    <a:pt x="772" y="542"/>
                  </a:lnTo>
                  <a:lnTo>
                    <a:pt x="782" y="548"/>
                  </a:lnTo>
                  <a:lnTo>
                    <a:pt x="791" y="553"/>
                  </a:lnTo>
                  <a:lnTo>
                    <a:pt x="808" y="561"/>
                  </a:lnTo>
                  <a:lnTo>
                    <a:pt x="823" y="565"/>
                  </a:lnTo>
                  <a:lnTo>
                    <a:pt x="836" y="566"/>
                  </a:lnTo>
                  <a:lnTo>
                    <a:pt x="845" y="566"/>
                  </a:lnTo>
                  <a:lnTo>
                    <a:pt x="853" y="565"/>
                  </a:lnTo>
                  <a:lnTo>
                    <a:pt x="853" y="565"/>
                  </a:lnTo>
                  <a:lnTo>
                    <a:pt x="855" y="549"/>
                  </a:lnTo>
                  <a:lnTo>
                    <a:pt x="858" y="511"/>
                  </a:lnTo>
                  <a:lnTo>
                    <a:pt x="864" y="453"/>
                  </a:lnTo>
                  <a:lnTo>
                    <a:pt x="865" y="418"/>
                  </a:lnTo>
                  <a:lnTo>
                    <a:pt x="866" y="380"/>
                  </a:lnTo>
                  <a:lnTo>
                    <a:pt x="865" y="341"/>
                  </a:lnTo>
                  <a:lnTo>
                    <a:pt x="864" y="300"/>
                  </a:lnTo>
                  <a:lnTo>
                    <a:pt x="861" y="257"/>
                  </a:lnTo>
                  <a:lnTo>
                    <a:pt x="856" y="216"/>
                  </a:lnTo>
                  <a:lnTo>
                    <a:pt x="848" y="174"/>
                  </a:lnTo>
                  <a:lnTo>
                    <a:pt x="840" y="134"/>
                  </a:lnTo>
                  <a:lnTo>
                    <a:pt x="835" y="116"/>
                  </a:lnTo>
                  <a:lnTo>
                    <a:pt x="828" y="97"/>
                  </a:lnTo>
                  <a:lnTo>
                    <a:pt x="821" y="78"/>
                  </a:lnTo>
                  <a:lnTo>
                    <a:pt x="813" y="60"/>
                  </a:lnTo>
                  <a:lnTo>
                    <a:pt x="813" y="60"/>
                  </a:lnTo>
                  <a:close/>
                </a:path>
              </a:pathLst>
            </a:custGeom>
            <a:solidFill>
              <a:srgbClr val="E8C8BD"/>
            </a:solidFill>
            <a:ln w="1587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4357688" y="5118100"/>
              <a:ext cx="130175" cy="125412"/>
            </a:xfrm>
            <a:custGeom>
              <a:avLst/>
              <a:gdLst>
                <a:gd name="T0" fmla="*/ 117 w 245"/>
                <a:gd name="T1" fmla="*/ 222 h 237"/>
                <a:gd name="T2" fmla="*/ 117 w 245"/>
                <a:gd name="T3" fmla="*/ 222 h 237"/>
                <a:gd name="T4" fmla="*/ 107 w 245"/>
                <a:gd name="T5" fmla="*/ 229 h 237"/>
                <a:gd name="T6" fmla="*/ 96 w 245"/>
                <a:gd name="T7" fmla="*/ 234 h 237"/>
                <a:gd name="T8" fmla="*/ 86 w 245"/>
                <a:gd name="T9" fmla="*/ 236 h 237"/>
                <a:gd name="T10" fmla="*/ 75 w 245"/>
                <a:gd name="T11" fmla="*/ 237 h 237"/>
                <a:gd name="T12" fmla="*/ 65 w 245"/>
                <a:gd name="T13" fmla="*/ 236 h 237"/>
                <a:gd name="T14" fmla="*/ 55 w 245"/>
                <a:gd name="T15" fmla="*/ 232 h 237"/>
                <a:gd name="T16" fmla="*/ 45 w 245"/>
                <a:gd name="T17" fmla="*/ 226 h 237"/>
                <a:gd name="T18" fmla="*/ 36 w 245"/>
                <a:gd name="T19" fmla="*/ 219 h 237"/>
                <a:gd name="T20" fmla="*/ 15 w 245"/>
                <a:gd name="T21" fmla="*/ 195 h 237"/>
                <a:gd name="T22" fmla="*/ 15 w 245"/>
                <a:gd name="T23" fmla="*/ 195 h 237"/>
                <a:gd name="T24" fmla="*/ 7 w 245"/>
                <a:gd name="T25" fmla="*/ 185 h 237"/>
                <a:gd name="T26" fmla="*/ 2 w 245"/>
                <a:gd name="T27" fmla="*/ 175 h 237"/>
                <a:gd name="T28" fmla="*/ 0 w 245"/>
                <a:gd name="T29" fmla="*/ 165 h 237"/>
                <a:gd name="T30" fmla="*/ 0 w 245"/>
                <a:gd name="T31" fmla="*/ 153 h 237"/>
                <a:gd name="T32" fmla="*/ 1 w 245"/>
                <a:gd name="T33" fmla="*/ 143 h 237"/>
                <a:gd name="T34" fmla="*/ 5 w 245"/>
                <a:gd name="T35" fmla="*/ 133 h 237"/>
                <a:gd name="T36" fmla="*/ 10 w 245"/>
                <a:gd name="T37" fmla="*/ 123 h 237"/>
                <a:gd name="T38" fmla="*/ 19 w 245"/>
                <a:gd name="T39" fmla="*/ 114 h 237"/>
                <a:gd name="T40" fmla="*/ 128 w 245"/>
                <a:gd name="T41" fmla="*/ 14 h 237"/>
                <a:gd name="T42" fmla="*/ 128 w 245"/>
                <a:gd name="T43" fmla="*/ 14 h 237"/>
                <a:gd name="T44" fmla="*/ 138 w 245"/>
                <a:gd name="T45" fmla="*/ 8 h 237"/>
                <a:gd name="T46" fmla="*/ 148 w 245"/>
                <a:gd name="T47" fmla="*/ 3 h 237"/>
                <a:gd name="T48" fmla="*/ 158 w 245"/>
                <a:gd name="T49" fmla="*/ 0 h 237"/>
                <a:gd name="T50" fmla="*/ 169 w 245"/>
                <a:gd name="T51" fmla="*/ 0 h 237"/>
                <a:gd name="T52" fmla="*/ 179 w 245"/>
                <a:gd name="T53" fmla="*/ 2 h 237"/>
                <a:gd name="T54" fmla="*/ 189 w 245"/>
                <a:gd name="T55" fmla="*/ 5 h 237"/>
                <a:gd name="T56" fmla="*/ 200 w 245"/>
                <a:gd name="T57" fmla="*/ 10 h 237"/>
                <a:gd name="T58" fmla="*/ 208 w 245"/>
                <a:gd name="T59" fmla="*/ 18 h 237"/>
                <a:gd name="T60" fmla="*/ 230 w 245"/>
                <a:gd name="T61" fmla="*/ 43 h 237"/>
                <a:gd name="T62" fmla="*/ 230 w 245"/>
                <a:gd name="T63" fmla="*/ 43 h 237"/>
                <a:gd name="T64" fmla="*/ 237 w 245"/>
                <a:gd name="T65" fmla="*/ 52 h 237"/>
                <a:gd name="T66" fmla="*/ 242 w 245"/>
                <a:gd name="T67" fmla="*/ 62 h 237"/>
                <a:gd name="T68" fmla="*/ 245 w 245"/>
                <a:gd name="T69" fmla="*/ 73 h 237"/>
                <a:gd name="T70" fmla="*/ 245 w 245"/>
                <a:gd name="T71" fmla="*/ 83 h 237"/>
                <a:gd name="T72" fmla="*/ 244 w 245"/>
                <a:gd name="T73" fmla="*/ 94 h 237"/>
                <a:gd name="T74" fmla="*/ 240 w 245"/>
                <a:gd name="T75" fmla="*/ 104 h 237"/>
                <a:gd name="T76" fmla="*/ 233 w 245"/>
                <a:gd name="T77" fmla="*/ 114 h 237"/>
                <a:gd name="T78" fmla="*/ 226 w 245"/>
                <a:gd name="T79" fmla="*/ 122 h 237"/>
                <a:gd name="T80" fmla="*/ 117 w 245"/>
                <a:gd name="T81" fmla="*/ 2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5" h="237">
                  <a:moveTo>
                    <a:pt x="117" y="222"/>
                  </a:moveTo>
                  <a:lnTo>
                    <a:pt x="117" y="222"/>
                  </a:lnTo>
                  <a:lnTo>
                    <a:pt x="107" y="229"/>
                  </a:lnTo>
                  <a:lnTo>
                    <a:pt x="96" y="234"/>
                  </a:lnTo>
                  <a:lnTo>
                    <a:pt x="86" y="236"/>
                  </a:lnTo>
                  <a:lnTo>
                    <a:pt x="75" y="237"/>
                  </a:lnTo>
                  <a:lnTo>
                    <a:pt x="65" y="236"/>
                  </a:lnTo>
                  <a:lnTo>
                    <a:pt x="55" y="232"/>
                  </a:lnTo>
                  <a:lnTo>
                    <a:pt x="45" y="226"/>
                  </a:lnTo>
                  <a:lnTo>
                    <a:pt x="36" y="219"/>
                  </a:lnTo>
                  <a:lnTo>
                    <a:pt x="15" y="195"/>
                  </a:lnTo>
                  <a:lnTo>
                    <a:pt x="15" y="195"/>
                  </a:lnTo>
                  <a:lnTo>
                    <a:pt x="7" y="185"/>
                  </a:lnTo>
                  <a:lnTo>
                    <a:pt x="2" y="175"/>
                  </a:lnTo>
                  <a:lnTo>
                    <a:pt x="0" y="165"/>
                  </a:lnTo>
                  <a:lnTo>
                    <a:pt x="0" y="153"/>
                  </a:lnTo>
                  <a:lnTo>
                    <a:pt x="1" y="143"/>
                  </a:lnTo>
                  <a:lnTo>
                    <a:pt x="5" y="133"/>
                  </a:lnTo>
                  <a:lnTo>
                    <a:pt x="10" y="123"/>
                  </a:lnTo>
                  <a:lnTo>
                    <a:pt x="19" y="114"/>
                  </a:lnTo>
                  <a:lnTo>
                    <a:pt x="128" y="14"/>
                  </a:lnTo>
                  <a:lnTo>
                    <a:pt x="128" y="14"/>
                  </a:lnTo>
                  <a:lnTo>
                    <a:pt x="138" y="8"/>
                  </a:lnTo>
                  <a:lnTo>
                    <a:pt x="148" y="3"/>
                  </a:lnTo>
                  <a:lnTo>
                    <a:pt x="158" y="0"/>
                  </a:lnTo>
                  <a:lnTo>
                    <a:pt x="169" y="0"/>
                  </a:lnTo>
                  <a:lnTo>
                    <a:pt x="179" y="2"/>
                  </a:lnTo>
                  <a:lnTo>
                    <a:pt x="189" y="5"/>
                  </a:lnTo>
                  <a:lnTo>
                    <a:pt x="200" y="10"/>
                  </a:lnTo>
                  <a:lnTo>
                    <a:pt x="208" y="18"/>
                  </a:lnTo>
                  <a:lnTo>
                    <a:pt x="230" y="43"/>
                  </a:lnTo>
                  <a:lnTo>
                    <a:pt x="230" y="43"/>
                  </a:lnTo>
                  <a:lnTo>
                    <a:pt x="237" y="52"/>
                  </a:lnTo>
                  <a:lnTo>
                    <a:pt x="242" y="62"/>
                  </a:lnTo>
                  <a:lnTo>
                    <a:pt x="245" y="73"/>
                  </a:lnTo>
                  <a:lnTo>
                    <a:pt x="245" y="83"/>
                  </a:lnTo>
                  <a:lnTo>
                    <a:pt x="244" y="94"/>
                  </a:lnTo>
                  <a:lnTo>
                    <a:pt x="240" y="104"/>
                  </a:lnTo>
                  <a:lnTo>
                    <a:pt x="233" y="114"/>
                  </a:lnTo>
                  <a:lnTo>
                    <a:pt x="226" y="122"/>
                  </a:lnTo>
                  <a:lnTo>
                    <a:pt x="117" y="222"/>
                  </a:lnTo>
                  <a:close/>
                </a:path>
              </a:pathLst>
            </a:custGeom>
            <a:solidFill>
              <a:srgbClr val="E8C8BD"/>
            </a:solidFill>
            <a:ln w="1587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4408488" y="5184775"/>
              <a:ext cx="130175" cy="125412"/>
            </a:xfrm>
            <a:custGeom>
              <a:avLst/>
              <a:gdLst>
                <a:gd name="T0" fmla="*/ 116 w 245"/>
                <a:gd name="T1" fmla="*/ 223 h 237"/>
                <a:gd name="T2" fmla="*/ 116 w 245"/>
                <a:gd name="T3" fmla="*/ 223 h 237"/>
                <a:gd name="T4" fmla="*/ 107 w 245"/>
                <a:gd name="T5" fmla="*/ 229 h 237"/>
                <a:gd name="T6" fmla="*/ 97 w 245"/>
                <a:gd name="T7" fmla="*/ 234 h 237"/>
                <a:gd name="T8" fmla="*/ 86 w 245"/>
                <a:gd name="T9" fmla="*/ 237 h 237"/>
                <a:gd name="T10" fmla="*/ 76 w 245"/>
                <a:gd name="T11" fmla="*/ 237 h 237"/>
                <a:gd name="T12" fmla="*/ 64 w 245"/>
                <a:gd name="T13" fmla="*/ 236 h 237"/>
                <a:gd name="T14" fmla="*/ 54 w 245"/>
                <a:gd name="T15" fmla="*/ 232 h 237"/>
                <a:gd name="T16" fmla="*/ 45 w 245"/>
                <a:gd name="T17" fmla="*/ 227 h 237"/>
                <a:gd name="T18" fmla="*/ 37 w 245"/>
                <a:gd name="T19" fmla="*/ 219 h 237"/>
                <a:gd name="T20" fmla="*/ 14 w 245"/>
                <a:gd name="T21" fmla="*/ 194 h 237"/>
                <a:gd name="T22" fmla="*/ 14 w 245"/>
                <a:gd name="T23" fmla="*/ 194 h 237"/>
                <a:gd name="T24" fmla="*/ 8 w 245"/>
                <a:gd name="T25" fmla="*/ 185 h 237"/>
                <a:gd name="T26" fmla="*/ 3 w 245"/>
                <a:gd name="T27" fmla="*/ 175 h 237"/>
                <a:gd name="T28" fmla="*/ 0 w 245"/>
                <a:gd name="T29" fmla="*/ 164 h 237"/>
                <a:gd name="T30" fmla="*/ 0 w 245"/>
                <a:gd name="T31" fmla="*/ 154 h 237"/>
                <a:gd name="T32" fmla="*/ 1 w 245"/>
                <a:gd name="T33" fmla="*/ 143 h 237"/>
                <a:gd name="T34" fmla="*/ 5 w 245"/>
                <a:gd name="T35" fmla="*/ 133 h 237"/>
                <a:gd name="T36" fmla="*/ 10 w 245"/>
                <a:gd name="T37" fmla="*/ 123 h 237"/>
                <a:gd name="T38" fmla="*/ 18 w 245"/>
                <a:gd name="T39" fmla="*/ 115 h 237"/>
                <a:gd name="T40" fmla="*/ 128 w 245"/>
                <a:gd name="T41" fmla="*/ 15 h 237"/>
                <a:gd name="T42" fmla="*/ 128 w 245"/>
                <a:gd name="T43" fmla="*/ 15 h 237"/>
                <a:gd name="T44" fmla="*/ 137 w 245"/>
                <a:gd name="T45" fmla="*/ 9 h 237"/>
                <a:gd name="T46" fmla="*/ 147 w 245"/>
                <a:gd name="T47" fmla="*/ 4 h 237"/>
                <a:gd name="T48" fmla="*/ 159 w 245"/>
                <a:gd name="T49" fmla="*/ 1 h 237"/>
                <a:gd name="T50" fmla="*/ 169 w 245"/>
                <a:gd name="T51" fmla="*/ 0 h 237"/>
                <a:gd name="T52" fmla="*/ 180 w 245"/>
                <a:gd name="T53" fmla="*/ 2 h 237"/>
                <a:gd name="T54" fmla="*/ 190 w 245"/>
                <a:gd name="T55" fmla="*/ 5 h 237"/>
                <a:gd name="T56" fmla="*/ 200 w 245"/>
                <a:gd name="T57" fmla="*/ 11 h 237"/>
                <a:gd name="T58" fmla="*/ 208 w 245"/>
                <a:gd name="T59" fmla="*/ 19 h 237"/>
                <a:gd name="T60" fmla="*/ 230 w 245"/>
                <a:gd name="T61" fmla="*/ 42 h 237"/>
                <a:gd name="T62" fmla="*/ 230 w 245"/>
                <a:gd name="T63" fmla="*/ 42 h 237"/>
                <a:gd name="T64" fmla="*/ 236 w 245"/>
                <a:gd name="T65" fmla="*/ 52 h 237"/>
                <a:gd name="T66" fmla="*/ 241 w 245"/>
                <a:gd name="T67" fmla="*/ 62 h 237"/>
                <a:gd name="T68" fmla="*/ 244 w 245"/>
                <a:gd name="T69" fmla="*/ 73 h 237"/>
                <a:gd name="T70" fmla="*/ 245 w 245"/>
                <a:gd name="T71" fmla="*/ 84 h 237"/>
                <a:gd name="T72" fmla="*/ 243 w 245"/>
                <a:gd name="T73" fmla="*/ 94 h 237"/>
                <a:gd name="T74" fmla="*/ 240 w 245"/>
                <a:gd name="T75" fmla="*/ 104 h 237"/>
                <a:gd name="T76" fmla="*/ 234 w 245"/>
                <a:gd name="T77" fmla="*/ 114 h 237"/>
                <a:gd name="T78" fmla="*/ 226 w 245"/>
                <a:gd name="T79" fmla="*/ 123 h 237"/>
                <a:gd name="T80" fmla="*/ 116 w 245"/>
                <a:gd name="T81" fmla="*/ 223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5" h="237">
                  <a:moveTo>
                    <a:pt x="116" y="223"/>
                  </a:moveTo>
                  <a:lnTo>
                    <a:pt x="116" y="223"/>
                  </a:lnTo>
                  <a:lnTo>
                    <a:pt x="107" y="229"/>
                  </a:lnTo>
                  <a:lnTo>
                    <a:pt x="97" y="234"/>
                  </a:lnTo>
                  <a:lnTo>
                    <a:pt x="86" y="237"/>
                  </a:lnTo>
                  <a:lnTo>
                    <a:pt x="76" y="237"/>
                  </a:lnTo>
                  <a:lnTo>
                    <a:pt x="64" y="236"/>
                  </a:lnTo>
                  <a:lnTo>
                    <a:pt x="54" y="232"/>
                  </a:lnTo>
                  <a:lnTo>
                    <a:pt x="45" y="227"/>
                  </a:lnTo>
                  <a:lnTo>
                    <a:pt x="37" y="219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8" y="185"/>
                  </a:lnTo>
                  <a:lnTo>
                    <a:pt x="3" y="175"/>
                  </a:lnTo>
                  <a:lnTo>
                    <a:pt x="0" y="164"/>
                  </a:lnTo>
                  <a:lnTo>
                    <a:pt x="0" y="154"/>
                  </a:lnTo>
                  <a:lnTo>
                    <a:pt x="1" y="143"/>
                  </a:lnTo>
                  <a:lnTo>
                    <a:pt x="5" y="133"/>
                  </a:lnTo>
                  <a:lnTo>
                    <a:pt x="10" y="123"/>
                  </a:lnTo>
                  <a:lnTo>
                    <a:pt x="18" y="115"/>
                  </a:lnTo>
                  <a:lnTo>
                    <a:pt x="128" y="15"/>
                  </a:lnTo>
                  <a:lnTo>
                    <a:pt x="128" y="15"/>
                  </a:lnTo>
                  <a:lnTo>
                    <a:pt x="137" y="9"/>
                  </a:lnTo>
                  <a:lnTo>
                    <a:pt x="147" y="4"/>
                  </a:lnTo>
                  <a:lnTo>
                    <a:pt x="159" y="1"/>
                  </a:lnTo>
                  <a:lnTo>
                    <a:pt x="169" y="0"/>
                  </a:lnTo>
                  <a:lnTo>
                    <a:pt x="180" y="2"/>
                  </a:lnTo>
                  <a:lnTo>
                    <a:pt x="190" y="5"/>
                  </a:lnTo>
                  <a:lnTo>
                    <a:pt x="200" y="11"/>
                  </a:lnTo>
                  <a:lnTo>
                    <a:pt x="208" y="19"/>
                  </a:lnTo>
                  <a:lnTo>
                    <a:pt x="230" y="42"/>
                  </a:lnTo>
                  <a:lnTo>
                    <a:pt x="230" y="42"/>
                  </a:lnTo>
                  <a:lnTo>
                    <a:pt x="236" y="52"/>
                  </a:lnTo>
                  <a:lnTo>
                    <a:pt x="241" y="62"/>
                  </a:lnTo>
                  <a:lnTo>
                    <a:pt x="244" y="73"/>
                  </a:lnTo>
                  <a:lnTo>
                    <a:pt x="245" y="84"/>
                  </a:lnTo>
                  <a:lnTo>
                    <a:pt x="243" y="94"/>
                  </a:lnTo>
                  <a:lnTo>
                    <a:pt x="240" y="104"/>
                  </a:lnTo>
                  <a:lnTo>
                    <a:pt x="234" y="114"/>
                  </a:lnTo>
                  <a:lnTo>
                    <a:pt x="226" y="123"/>
                  </a:lnTo>
                  <a:lnTo>
                    <a:pt x="116" y="223"/>
                  </a:lnTo>
                  <a:close/>
                </a:path>
              </a:pathLst>
            </a:custGeom>
            <a:solidFill>
              <a:srgbClr val="E8C8BD"/>
            </a:solidFill>
            <a:ln w="1587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4478338" y="5233988"/>
              <a:ext cx="130175" cy="125412"/>
            </a:xfrm>
            <a:custGeom>
              <a:avLst/>
              <a:gdLst>
                <a:gd name="T0" fmla="*/ 116 w 245"/>
                <a:gd name="T1" fmla="*/ 222 h 237"/>
                <a:gd name="T2" fmla="*/ 116 w 245"/>
                <a:gd name="T3" fmla="*/ 222 h 237"/>
                <a:gd name="T4" fmla="*/ 107 w 245"/>
                <a:gd name="T5" fmla="*/ 230 h 237"/>
                <a:gd name="T6" fmla="*/ 97 w 245"/>
                <a:gd name="T7" fmla="*/ 233 h 237"/>
                <a:gd name="T8" fmla="*/ 87 w 245"/>
                <a:gd name="T9" fmla="*/ 236 h 237"/>
                <a:gd name="T10" fmla="*/ 76 w 245"/>
                <a:gd name="T11" fmla="*/ 237 h 237"/>
                <a:gd name="T12" fmla="*/ 66 w 245"/>
                <a:gd name="T13" fmla="*/ 236 h 237"/>
                <a:gd name="T14" fmla="*/ 54 w 245"/>
                <a:gd name="T15" fmla="*/ 232 h 237"/>
                <a:gd name="T16" fmla="*/ 46 w 245"/>
                <a:gd name="T17" fmla="*/ 226 h 237"/>
                <a:gd name="T18" fmla="*/ 37 w 245"/>
                <a:gd name="T19" fmla="*/ 218 h 237"/>
                <a:gd name="T20" fmla="*/ 14 w 245"/>
                <a:gd name="T21" fmla="*/ 194 h 237"/>
                <a:gd name="T22" fmla="*/ 14 w 245"/>
                <a:gd name="T23" fmla="*/ 194 h 237"/>
                <a:gd name="T24" fmla="*/ 8 w 245"/>
                <a:gd name="T25" fmla="*/ 184 h 237"/>
                <a:gd name="T26" fmla="*/ 3 w 245"/>
                <a:gd name="T27" fmla="*/ 174 h 237"/>
                <a:gd name="T28" fmla="*/ 0 w 245"/>
                <a:gd name="T29" fmla="*/ 164 h 237"/>
                <a:gd name="T30" fmla="*/ 0 w 245"/>
                <a:gd name="T31" fmla="*/ 153 h 237"/>
                <a:gd name="T32" fmla="*/ 2 w 245"/>
                <a:gd name="T33" fmla="*/ 143 h 237"/>
                <a:gd name="T34" fmla="*/ 5 w 245"/>
                <a:gd name="T35" fmla="*/ 133 h 237"/>
                <a:gd name="T36" fmla="*/ 10 w 245"/>
                <a:gd name="T37" fmla="*/ 123 h 237"/>
                <a:gd name="T38" fmla="*/ 18 w 245"/>
                <a:gd name="T39" fmla="*/ 114 h 237"/>
                <a:gd name="T40" fmla="*/ 129 w 245"/>
                <a:gd name="T41" fmla="*/ 14 h 237"/>
                <a:gd name="T42" fmla="*/ 129 w 245"/>
                <a:gd name="T43" fmla="*/ 14 h 237"/>
                <a:gd name="T44" fmla="*/ 137 w 245"/>
                <a:gd name="T45" fmla="*/ 8 h 237"/>
                <a:gd name="T46" fmla="*/ 147 w 245"/>
                <a:gd name="T47" fmla="*/ 3 h 237"/>
                <a:gd name="T48" fmla="*/ 159 w 245"/>
                <a:gd name="T49" fmla="*/ 0 h 237"/>
                <a:gd name="T50" fmla="*/ 169 w 245"/>
                <a:gd name="T51" fmla="*/ 0 h 237"/>
                <a:gd name="T52" fmla="*/ 180 w 245"/>
                <a:gd name="T53" fmla="*/ 1 h 237"/>
                <a:gd name="T54" fmla="*/ 190 w 245"/>
                <a:gd name="T55" fmla="*/ 5 h 237"/>
                <a:gd name="T56" fmla="*/ 200 w 245"/>
                <a:gd name="T57" fmla="*/ 10 h 237"/>
                <a:gd name="T58" fmla="*/ 209 w 245"/>
                <a:gd name="T59" fmla="*/ 19 h 237"/>
                <a:gd name="T60" fmla="*/ 230 w 245"/>
                <a:gd name="T61" fmla="*/ 43 h 237"/>
                <a:gd name="T62" fmla="*/ 230 w 245"/>
                <a:gd name="T63" fmla="*/ 43 h 237"/>
                <a:gd name="T64" fmla="*/ 238 w 245"/>
                <a:gd name="T65" fmla="*/ 52 h 237"/>
                <a:gd name="T66" fmla="*/ 242 w 245"/>
                <a:gd name="T67" fmla="*/ 62 h 237"/>
                <a:gd name="T68" fmla="*/ 244 w 245"/>
                <a:gd name="T69" fmla="*/ 73 h 237"/>
                <a:gd name="T70" fmla="*/ 245 w 245"/>
                <a:gd name="T71" fmla="*/ 83 h 237"/>
                <a:gd name="T72" fmla="*/ 244 w 245"/>
                <a:gd name="T73" fmla="*/ 94 h 237"/>
                <a:gd name="T74" fmla="*/ 240 w 245"/>
                <a:gd name="T75" fmla="*/ 104 h 237"/>
                <a:gd name="T76" fmla="*/ 234 w 245"/>
                <a:gd name="T77" fmla="*/ 114 h 237"/>
                <a:gd name="T78" fmla="*/ 227 w 245"/>
                <a:gd name="T79" fmla="*/ 122 h 237"/>
                <a:gd name="T80" fmla="*/ 116 w 245"/>
                <a:gd name="T81" fmla="*/ 2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5" h="237">
                  <a:moveTo>
                    <a:pt x="116" y="222"/>
                  </a:moveTo>
                  <a:lnTo>
                    <a:pt x="116" y="222"/>
                  </a:lnTo>
                  <a:lnTo>
                    <a:pt x="107" y="230"/>
                  </a:lnTo>
                  <a:lnTo>
                    <a:pt x="97" y="233"/>
                  </a:lnTo>
                  <a:lnTo>
                    <a:pt x="87" y="236"/>
                  </a:lnTo>
                  <a:lnTo>
                    <a:pt x="76" y="237"/>
                  </a:lnTo>
                  <a:lnTo>
                    <a:pt x="66" y="236"/>
                  </a:lnTo>
                  <a:lnTo>
                    <a:pt x="54" y="232"/>
                  </a:lnTo>
                  <a:lnTo>
                    <a:pt x="46" y="226"/>
                  </a:lnTo>
                  <a:lnTo>
                    <a:pt x="37" y="218"/>
                  </a:lnTo>
                  <a:lnTo>
                    <a:pt x="14" y="194"/>
                  </a:lnTo>
                  <a:lnTo>
                    <a:pt x="14" y="194"/>
                  </a:lnTo>
                  <a:lnTo>
                    <a:pt x="8" y="184"/>
                  </a:lnTo>
                  <a:lnTo>
                    <a:pt x="3" y="174"/>
                  </a:lnTo>
                  <a:lnTo>
                    <a:pt x="0" y="164"/>
                  </a:lnTo>
                  <a:lnTo>
                    <a:pt x="0" y="153"/>
                  </a:lnTo>
                  <a:lnTo>
                    <a:pt x="2" y="143"/>
                  </a:lnTo>
                  <a:lnTo>
                    <a:pt x="5" y="133"/>
                  </a:lnTo>
                  <a:lnTo>
                    <a:pt x="10" y="123"/>
                  </a:lnTo>
                  <a:lnTo>
                    <a:pt x="18" y="114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37" y="8"/>
                  </a:lnTo>
                  <a:lnTo>
                    <a:pt x="147" y="3"/>
                  </a:lnTo>
                  <a:lnTo>
                    <a:pt x="159" y="0"/>
                  </a:lnTo>
                  <a:lnTo>
                    <a:pt x="169" y="0"/>
                  </a:lnTo>
                  <a:lnTo>
                    <a:pt x="180" y="1"/>
                  </a:lnTo>
                  <a:lnTo>
                    <a:pt x="190" y="5"/>
                  </a:lnTo>
                  <a:lnTo>
                    <a:pt x="200" y="10"/>
                  </a:lnTo>
                  <a:lnTo>
                    <a:pt x="209" y="19"/>
                  </a:lnTo>
                  <a:lnTo>
                    <a:pt x="230" y="43"/>
                  </a:lnTo>
                  <a:lnTo>
                    <a:pt x="230" y="43"/>
                  </a:lnTo>
                  <a:lnTo>
                    <a:pt x="238" y="52"/>
                  </a:lnTo>
                  <a:lnTo>
                    <a:pt x="242" y="62"/>
                  </a:lnTo>
                  <a:lnTo>
                    <a:pt x="244" y="73"/>
                  </a:lnTo>
                  <a:lnTo>
                    <a:pt x="245" y="83"/>
                  </a:lnTo>
                  <a:lnTo>
                    <a:pt x="244" y="94"/>
                  </a:lnTo>
                  <a:lnTo>
                    <a:pt x="240" y="104"/>
                  </a:lnTo>
                  <a:lnTo>
                    <a:pt x="234" y="114"/>
                  </a:lnTo>
                  <a:lnTo>
                    <a:pt x="227" y="122"/>
                  </a:lnTo>
                  <a:lnTo>
                    <a:pt x="116" y="222"/>
                  </a:lnTo>
                  <a:close/>
                </a:path>
              </a:pathLst>
            </a:custGeom>
            <a:solidFill>
              <a:srgbClr val="E8C8BD"/>
            </a:solidFill>
            <a:ln w="1587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4551363" y="5281613"/>
              <a:ext cx="130175" cy="125412"/>
            </a:xfrm>
            <a:custGeom>
              <a:avLst/>
              <a:gdLst>
                <a:gd name="T0" fmla="*/ 117 w 245"/>
                <a:gd name="T1" fmla="*/ 222 h 237"/>
                <a:gd name="T2" fmla="*/ 117 w 245"/>
                <a:gd name="T3" fmla="*/ 222 h 237"/>
                <a:gd name="T4" fmla="*/ 107 w 245"/>
                <a:gd name="T5" fmla="*/ 229 h 237"/>
                <a:gd name="T6" fmla="*/ 97 w 245"/>
                <a:gd name="T7" fmla="*/ 233 h 237"/>
                <a:gd name="T8" fmla="*/ 87 w 245"/>
                <a:gd name="T9" fmla="*/ 236 h 237"/>
                <a:gd name="T10" fmla="*/ 76 w 245"/>
                <a:gd name="T11" fmla="*/ 237 h 237"/>
                <a:gd name="T12" fmla="*/ 66 w 245"/>
                <a:gd name="T13" fmla="*/ 236 h 237"/>
                <a:gd name="T14" fmla="*/ 56 w 245"/>
                <a:gd name="T15" fmla="*/ 232 h 237"/>
                <a:gd name="T16" fmla="*/ 46 w 245"/>
                <a:gd name="T17" fmla="*/ 226 h 237"/>
                <a:gd name="T18" fmla="*/ 37 w 245"/>
                <a:gd name="T19" fmla="*/ 218 h 237"/>
                <a:gd name="T20" fmla="*/ 15 w 245"/>
                <a:gd name="T21" fmla="*/ 194 h 237"/>
                <a:gd name="T22" fmla="*/ 15 w 245"/>
                <a:gd name="T23" fmla="*/ 194 h 237"/>
                <a:gd name="T24" fmla="*/ 8 w 245"/>
                <a:gd name="T25" fmla="*/ 184 h 237"/>
                <a:gd name="T26" fmla="*/ 3 w 245"/>
                <a:gd name="T27" fmla="*/ 174 h 237"/>
                <a:gd name="T28" fmla="*/ 0 w 245"/>
                <a:gd name="T29" fmla="*/ 164 h 237"/>
                <a:gd name="T30" fmla="*/ 0 w 245"/>
                <a:gd name="T31" fmla="*/ 153 h 237"/>
                <a:gd name="T32" fmla="*/ 2 w 245"/>
                <a:gd name="T33" fmla="*/ 143 h 237"/>
                <a:gd name="T34" fmla="*/ 5 w 245"/>
                <a:gd name="T35" fmla="*/ 133 h 237"/>
                <a:gd name="T36" fmla="*/ 12 w 245"/>
                <a:gd name="T37" fmla="*/ 123 h 237"/>
                <a:gd name="T38" fmla="*/ 19 w 245"/>
                <a:gd name="T39" fmla="*/ 114 h 237"/>
                <a:gd name="T40" fmla="*/ 129 w 245"/>
                <a:gd name="T41" fmla="*/ 15 h 237"/>
                <a:gd name="T42" fmla="*/ 129 w 245"/>
                <a:gd name="T43" fmla="*/ 15 h 237"/>
                <a:gd name="T44" fmla="*/ 139 w 245"/>
                <a:gd name="T45" fmla="*/ 7 h 237"/>
                <a:gd name="T46" fmla="*/ 149 w 245"/>
                <a:gd name="T47" fmla="*/ 2 h 237"/>
                <a:gd name="T48" fmla="*/ 159 w 245"/>
                <a:gd name="T49" fmla="*/ 0 h 237"/>
                <a:gd name="T50" fmla="*/ 170 w 245"/>
                <a:gd name="T51" fmla="*/ 0 h 237"/>
                <a:gd name="T52" fmla="*/ 180 w 245"/>
                <a:gd name="T53" fmla="*/ 1 h 237"/>
                <a:gd name="T54" fmla="*/ 190 w 245"/>
                <a:gd name="T55" fmla="*/ 5 h 237"/>
                <a:gd name="T56" fmla="*/ 200 w 245"/>
                <a:gd name="T57" fmla="*/ 11 h 237"/>
                <a:gd name="T58" fmla="*/ 209 w 245"/>
                <a:gd name="T59" fmla="*/ 19 h 237"/>
                <a:gd name="T60" fmla="*/ 230 w 245"/>
                <a:gd name="T61" fmla="*/ 43 h 237"/>
                <a:gd name="T62" fmla="*/ 230 w 245"/>
                <a:gd name="T63" fmla="*/ 43 h 237"/>
                <a:gd name="T64" fmla="*/ 238 w 245"/>
                <a:gd name="T65" fmla="*/ 51 h 237"/>
                <a:gd name="T66" fmla="*/ 243 w 245"/>
                <a:gd name="T67" fmla="*/ 61 h 237"/>
                <a:gd name="T68" fmla="*/ 245 w 245"/>
                <a:gd name="T69" fmla="*/ 73 h 237"/>
                <a:gd name="T70" fmla="*/ 245 w 245"/>
                <a:gd name="T71" fmla="*/ 83 h 237"/>
                <a:gd name="T72" fmla="*/ 244 w 245"/>
                <a:gd name="T73" fmla="*/ 94 h 237"/>
                <a:gd name="T74" fmla="*/ 240 w 245"/>
                <a:gd name="T75" fmla="*/ 104 h 237"/>
                <a:gd name="T76" fmla="*/ 234 w 245"/>
                <a:gd name="T77" fmla="*/ 114 h 237"/>
                <a:gd name="T78" fmla="*/ 227 w 245"/>
                <a:gd name="T79" fmla="*/ 122 h 237"/>
                <a:gd name="T80" fmla="*/ 117 w 245"/>
                <a:gd name="T81" fmla="*/ 222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5" h="237">
                  <a:moveTo>
                    <a:pt x="117" y="222"/>
                  </a:moveTo>
                  <a:lnTo>
                    <a:pt x="117" y="222"/>
                  </a:lnTo>
                  <a:lnTo>
                    <a:pt x="107" y="229"/>
                  </a:lnTo>
                  <a:lnTo>
                    <a:pt x="97" y="233"/>
                  </a:lnTo>
                  <a:lnTo>
                    <a:pt x="87" y="236"/>
                  </a:lnTo>
                  <a:lnTo>
                    <a:pt x="76" y="237"/>
                  </a:lnTo>
                  <a:lnTo>
                    <a:pt x="66" y="236"/>
                  </a:lnTo>
                  <a:lnTo>
                    <a:pt x="56" y="232"/>
                  </a:lnTo>
                  <a:lnTo>
                    <a:pt x="46" y="226"/>
                  </a:lnTo>
                  <a:lnTo>
                    <a:pt x="37" y="218"/>
                  </a:lnTo>
                  <a:lnTo>
                    <a:pt x="15" y="194"/>
                  </a:lnTo>
                  <a:lnTo>
                    <a:pt x="15" y="194"/>
                  </a:lnTo>
                  <a:lnTo>
                    <a:pt x="8" y="184"/>
                  </a:lnTo>
                  <a:lnTo>
                    <a:pt x="3" y="174"/>
                  </a:lnTo>
                  <a:lnTo>
                    <a:pt x="0" y="164"/>
                  </a:lnTo>
                  <a:lnTo>
                    <a:pt x="0" y="153"/>
                  </a:lnTo>
                  <a:lnTo>
                    <a:pt x="2" y="143"/>
                  </a:lnTo>
                  <a:lnTo>
                    <a:pt x="5" y="133"/>
                  </a:lnTo>
                  <a:lnTo>
                    <a:pt x="12" y="123"/>
                  </a:lnTo>
                  <a:lnTo>
                    <a:pt x="19" y="114"/>
                  </a:lnTo>
                  <a:lnTo>
                    <a:pt x="129" y="15"/>
                  </a:lnTo>
                  <a:lnTo>
                    <a:pt x="129" y="15"/>
                  </a:lnTo>
                  <a:lnTo>
                    <a:pt x="139" y="7"/>
                  </a:lnTo>
                  <a:lnTo>
                    <a:pt x="149" y="2"/>
                  </a:lnTo>
                  <a:lnTo>
                    <a:pt x="159" y="0"/>
                  </a:lnTo>
                  <a:lnTo>
                    <a:pt x="170" y="0"/>
                  </a:lnTo>
                  <a:lnTo>
                    <a:pt x="180" y="1"/>
                  </a:lnTo>
                  <a:lnTo>
                    <a:pt x="190" y="5"/>
                  </a:lnTo>
                  <a:lnTo>
                    <a:pt x="200" y="11"/>
                  </a:lnTo>
                  <a:lnTo>
                    <a:pt x="209" y="19"/>
                  </a:lnTo>
                  <a:lnTo>
                    <a:pt x="230" y="43"/>
                  </a:lnTo>
                  <a:lnTo>
                    <a:pt x="230" y="43"/>
                  </a:lnTo>
                  <a:lnTo>
                    <a:pt x="238" y="51"/>
                  </a:lnTo>
                  <a:lnTo>
                    <a:pt x="243" y="61"/>
                  </a:lnTo>
                  <a:lnTo>
                    <a:pt x="245" y="73"/>
                  </a:lnTo>
                  <a:lnTo>
                    <a:pt x="245" y="83"/>
                  </a:lnTo>
                  <a:lnTo>
                    <a:pt x="244" y="94"/>
                  </a:lnTo>
                  <a:lnTo>
                    <a:pt x="240" y="104"/>
                  </a:lnTo>
                  <a:lnTo>
                    <a:pt x="234" y="114"/>
                  </a:lnTo>
                  <a:lnTo>
                    <a:pt x="227" y="122"/>
                  </a:lnTo>
                  <a:lnTo>
                    <a:pt x="117" y="222"/>
                  </a:lnTo>
                  <a:close/>
                </a:path>
              </a:pathLst>
            </a:custGeom>
            <a:solidFill>
              <a:srgbClr val="E8C8BD"/>
            </a:solidFill>
            <a:ln w="1587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4935538" y="4787900"/>
              <a:ext cx="428625" cy="398462"/>
            </a:xfrm>
            <a:custGeom>
              <a:avLst/>
              <a:gdLst>
                <a:gd name="T0" fmla="*/ 810 w 810"/>
                <a:gd name="T1" fmla="*/ 636 h 753"/>
                <a:gd name="T2" fmla="*/ 101 w 810"/>
                <a:gd name="T3" fmla="*/ 753 h 753"/>
                <a:gd name="T4" fmla="*/ 0 w 810"/>
                <a:gd name="T5" fmla="*/ 134 h 753"/>
                <a:gd name="T6" fmla="*/ 810 w 810"/>
                <a:gd name="T7" fmla="*/ 0 h 753"/>
                <a:gd name="T8" fmla="*/ 810 w 810"/>
                <a:gd name="T9" fmla="*/ 636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753">
                  <a:moveTo>
                    <a:pt x="810" y="636"/>
                  </a:moveTo>
                  <a:lnTo>
                    <a:pt x="101" y="753"/>
                  </a:lnTo>
                  <a:lnTo>
                    <a:pt x="0" y="134"/>
                  </a:lnTo>
                  <a:lnTo>
                    <a:pt x="810" y="0"/>
                  </a:lnTo>
                  <a:lnTo>
                    <a:pt x="810" y="6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587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3962400" y="4787900"/>
              <a:ext cx="428625" cy="398462"/>
            </a:xfrm>
            <a:custGeom>
              <a:avLst/>
              <a:gdLst>
                <a:gd name="T0" fmla="*/ 0 w 811"/>
                <a:gd name="T1" fmla="*/ 636 h 753"/>
                <a:gd name="T2" fmla="*/ 708 w 811"/>
                <a:gd name="T3" fmla="*/ 753 h 753"/>
                <a:gd name="T4" fmla="*/ 811 w 811"/>
                <a:gd name="T5" fmla="*/ 134 h 753"/>
                <a:gd name="T6" fmla="*/ 0 w 811"/>
                <a:gd name="T7" fmla="*/ 0 h 753"/>
                <a:gd name="T8" fmla="*/ 0 w 811"/>
                <a:gd name="T9" fmla="*/ 636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1" h="753">
                  <a:moveTo>
                    <a:pt x="0" y="636"/>
                  </a:moveTo>
                  <a:lnTo>
                    <a:pt x="708" y="753"/>
                  </a:lnTo>
                  <a:lnTo>
                    <a:pt x="811" y="134"/>
                  </a:lnTo>
                  <a:lnTo>
                    <a:pt x="0" y="0"/>
                  </a:lnTo>
                  <a:lnTo>
                    <a:pt x="0" y="636"/>
                  </a:lnTo>
                  <a:close/>
                </a:path>
              </a:pathLst>
            </a:custGeom>
            <a:solidFill>
              <a:schemeClr val="accent4"/>
            </a:solidFill>
            <a:ln w="15875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sp>
        <p:nvSpPr>
          <p:cNvPr id="36" name="右矢印 35"/>
          <p:cNvSpPr/>
          <p:nvPr/>
        </p:nvSpPr>
        <p:spPr>
          <a:xfrm>
            <a:off x="287338" y="3578511"/>
            <a:ext cx="2435510" cy="1155043"/>
          </a:xfrm>
          <a:prstGeom prst="rightArrow">
            <a:avLst>
              <a:gd name="adj1" fmla="val 81812"/>
              <a:gd name="adj2" fmla="val 3292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608915" y="3741539"/>
            <a:ext cx="2509213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base">
              <a:lnSpc>
                <a:spcPct val="90000"/>
              </a:lnSpc>
            </a:pPr>
            <a:r>
              <a:rPr lang="en-US" altLang="ja-JP" sz="1500" b="1" dirty="0" smtClean="0">
                <a:solidFill>
                  <a:schemeClr val="bg1"/>
                </a:solidFill>
              </a:rPr>
              <a:t>Interdisciplinary</a:t>
            </a:r>
          </a:p>
          <a:p>
            <a:pPr fontAlgn="base">
              <a:lnSpc>
                <a:spcPct val="90000"/>
              </a:lnSpc>
            </a:pPr>
            <a:r>
              <a:rPr lang="en-US" altLang="ja-JP" sz="1500" b="1" dirty="0" smtClean="0">
                <a:solidFill>
                  <a:schemeClr val="bg1"/>
                </a:solidFill>
              </a:rPr>
              <a:t>Talent</a:t>
            </a:r>
            <a:endParaRPr kumimoji="1" lang="ja-JP" altLang="en-US" sz="1500" b="1" i="0" u="none" strike="noStrike" kern="1200" baseline="0" dirty="0" smtClean="0">
              <a:solidFill>
                <a:schemeClr val="bg1"/>
              </a:solidFill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08915" y="4188709"/>
            <a:ext cx="2136443" cy="368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ja-JP" sz="1200" b="1" dirty="0">
                <a:solidFill>
                  <a:schemeClr val="bg1"/>
                </a:solidFill>
              </a:rPr>
              <a:t>(Program for Leading Graduate 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Schools)</a:t>
            </a:r>
            <a:endParaRPr kumimoji="1" lang="ja-JP" altLang="en-US" sz="1200" b="1" i="0" u="none" strike="noStrike" kern="1200" baseline="0" dirty="0" smtClean="0">
              <a:solidFill>
                <a:schemeClr val="bg1"/>
              </a:solidFill>
            </a:endParaRPr>
          </a:p>
        </p:txBody>
      </p:sp>
      <p:grpSp>
        <p:nvGrpSpPr>
          <p:cNvPr id="44" name="グループ化 43"/>
          <p:cNvGrpSpPr/>
          <p:nvPr/>
        </p:nvGrpSpPr>
        <p:grpSpPr>
          <a:xfrm>
            <a:off x="287338" y="3177514"/>
            <a:ext cx="2629180" cy="306385"/>
            <a:chOff x="287338" y="3215341"/>
            <a:chExt cx="2629180" cy="306385"/>
          </a:xfrm>
        </p:grpSpPr>
        <p:sp>
          <p:nvSpPr>
            <p:cNvPr id="40" name="正方形/長方形 39"/>
            <p:cNvSpPr/>
            <p:nvPr/>
          </p:nvSpPr>
          <p:spPr>
            <a:xfrm>
              <a:off x="287338" y="3215341"/>
              <a:ext cx="2629180" cy="306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39" name="図 3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36" y="3250469"/>
              <a:ext cx="2003270" cy="236128"/>
            </a:xfrm>
            <a:prstGeom prst="rect">
              <a:avLst/>
            </a:prstGeom>
          </p:spPr>
        </p:pic>
      </p:grpSp>
      <p:grpSp>
        <p:nvGrpSpPr>
          <p:cNvPr id="45" name="グループ化 44"/>
          <p:cNvGrpSpPr/>
          <p:nvPr/>
        </p:nvGrpSpPr>
        <p:grpSpPr>
          <a:xfrm>
            <a:off x="6227483" y="3177514"/>
            <a:ext cx="2629180" cy="306385"/>
            <a:chOff x="6227483" y="3215341"/>
            <a:chExt cx="2629180" cy="306385"/>
          </a:xfrm>
        </p:grpSpPr>
        <p:sp>
          <p:nvSpPr>
            <p:cNvPr id="41" name="正方形/長方形 40"/>
            <p:cNvSpPr/>
            <p:nvPr/>
          </p:nvSpPr>
          <p:spPr>
            <a:xfrm>
              <a:off x="6227483" y="3215341"/>
              <a:ext cx="2629180" cy="3063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42" name="図 4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275" y="3265733"/>
              <a:ext cx="1344660" cy="205600"/>
            </a:xfrm>
            <a:prstGeom prst="rect">
              <a:avLst/>
            </a:prstGeom>
          </p:spPr>
        </p:pic>
      </p:grpSp>
      <p:sp>
        <p:nvSpPr>
          <p:cNvPr id="43" name="テキスト ボックス 42"/>
          <p:cNvSpPr txBox="1"/>
          <p:nvPr/>
        </p:nvSpPr>
        <p:spPr>
          <a:xfrm>
            <a:off x="3019404" y="2939714"/>
            <a:ext cx="3129969" cy="582497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 fontAlgn="base"/>
            <a:r>
              <a:rPr lang="en-US" altLang="ja-JP" sz="1500" b="1" dirty="0"/>
              <a:t>Joint Collaborative Course </a:t>
            </a:r>
            <a:r>
              <a:rPr lang="en-US" altLang="ja-JP" sz="1500" b="1" dirty="0" smtClean="0"/>
              <a:t>in</a:t>
            </a:r>
          </a:p>
          <a:p>
            <a:pPr algn="ctr" fontAlgn="base"/>
            <a:r>
              <a:rPr lang="en-US" altLang="ja-JP" sz="1500" b="1" dirty="0" smtClean="0"/>
              <a:t>Artificial </a:t>
            </a:r>
            <a:r>
              <a:rPr lang="en-US" altLang="ja-JP" sz="1500" b="1" dirty="0"/>
              <a:t>Intelligence</a:t>
            </a:r>
            <a:endParaRPr kumimoji="1" lang="ja-JP" altLang="en-US" sz="15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3242064" y="3773868"/>
            <a:ext cx="2815278" cy="2462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base"/>
            <a:r>
              <a:rPr lang="it-IT" altLang="ja-JP" sz="1600" dirty="0" smtClean="0">
                <a:latin typeface="+mj-lt"/>
              </a:rPr>
              <a:t>2.  AI </a:t>
            </a:r>
            <a:r>
              <a:rPr lang="it-IT" altLang="ja-JP" sz="1600" dirty="0">
                <a:latin typeface="+mj-lt"/>
              </a:rPr>
              <a:t>Business Model Program</a:t>
            </a:r>
            <a:endParaRPr kumimoji="1" lang="ja-JP" altLang="en-US" sz="16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489974" y="4069906"/>
            <a:ext cx="2535900" cy="45704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base">
              <a:lnSpc>
                <a:spcPct val="90000"/>
              </a:lnSpc>
            </a:pPr>
            <a:r>
              <a:rPr lang="en-US" altLang="ja-JP" sz="1100" b="1" dirty="0"/>
              <a:t>Innovation on Existing Business and </a:t>
            </a:r>
            <a:endParaRPr lang="en-US" altLang="ja-JP" sz="1100" b="1" dirty="0" smtClean="0"/>
          </a:p>
          <a:p>
            <a:pPr fontAlgn="base">
              <a:lnSpc>
                <a:spcPct val="90000"/>
              </a:lnSpc>
            </a:pPr>
            <a:r>
              <a:rPr lang="en-US" altLang="ja-JP" sz="1100" b="1" dirty="0" smtClean="0"/>
              <a:t>Creation </a:t>
            </a:r>
            <a:r>
              <a:rPr lang="en-US" altLang="ja-JP" sz="1100" b="1" dirty="0"/>
              <a:t>of New Business for </a:t>
            </a:r>
            <a:endParaRPr lang="en-US" altLang="ja-JP" sz="1100" b="1" dirty="0" smtClean="0"/>
          </a:p>
          <a:p>
            <a:pPr fontAlgn="base">
              <a:lnSpc>
                <a:spcPct val="90000"/>
              </a:lnSpc>
            </a:pPr>
            <a:r>
              <a:rPr lang="en-US" altLang="ja-JP" sz="1100" b="1" dirty="0" smtClean="0"/>
              <a:t>a </a:t>
            </a:r>
            <a:r>
              <a:rPr lang="en-US" altLang="ja-JP" sz="1100" b="1" dirty="0"/>
              <a:t>Data-Driven Society</a:t>
            </a:r>
            <a:endParaRPr kumimoji="1" lang="ja-JP" altLang="en-US" sz="11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52" name="角丸四角形 51"/>
          <p:cNvSpPr/>
          <p:nvPr/>
        </p:nvSpPr>
        <p:spPr>
          <a:xfrm>
            <a:off x="2785035" y="5175894"/>
            <a:ext cx="3621350" cy="876795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2897713" y="5254750"/>
            <a:ext cx="339599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ja-JP" sz="1600" dirty="0">
                <a:latin typeface="+mj-lt"/>
              </a:rPr>
              <a:t>1</a:t>
            </a:r>
            <a:r>
              <a:rPr lang="en-US" altLang="ja-JP" sz="1600" dirty="0" smtClean="0">
                <a:latin typeface="+mj-lt"/>
              </a:rPr>
              <a:t>.  </a:t>
            </a:r>
            <a:r>
              <a:rPr lang="en-US" altLang="ja-JP" sz="1600" dirty="0">
                <a:latin typeface="+mj-lt"/>
              </a:rPr>
              <a:t>AI Technology Integration Program</a:t>
            </a:r>
            <a:endParaRPr kumimoji="1" lang="ja-JP" altLang="en-US" sz="16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149302" y="5623115"/>
            <a:ext cx="2731517" cy="3046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base">
              <a:lnSpc>
                <a:spcPct val="90000"/>
              </a:lnSpc>
            </a:pPr>
            <a:r>
              <a:rPr lang="en-US" altLang="ja-JP" sz="1100" b="1" dirty="0"/>
              <a:t>Jointly Develop a Systematic </a:t>
            </a:r>
            <a:r>
              <a:rPr lang="en-US" altLang="ja-JP" sz="1100" b="1" dirty="0" smtClean="0"/>
              <a:t>Curriculum</a:t>
            </a:r>
          </a:p>
          <a:p>
            <a:pPr fontAlgn="base">
              <a:lnSpc>
                <a:spcPct val="90000"/>
              </a:lnSpc>
            </a:pPr>
            <a:r>
              <a:rPr lang="en-US" altLang="ja-JP" sz="1100" b="1" dirty="0" smtClean="0"/>
              <a:t>for </a:t>
            </a:r>
            <a:r>
              <a:rPr lang="en-US" altLang="ja-JP" sz="1100" b="1" dirty="0"/>
              <a:t>AI </a:t>
            </a:r>
            <a:r>
              <a:rPr lang="en-US" altLang="ja-JP" sz="1100" b="1" dirty="0" smtClean="0"/>
              <a:t>Education</a:t>
            </a:r>
            <a:endParaRPr kumimoji="1" lang="ja-JP" altLang="en-US" sz="11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55" name="右矢印 54"/>
          <p:cNvSpPr/>
          <p:nvPr/>
        </p:nvSpPr>
        <p:spPr>
          <a:xfrm>
            <a:off x="287338" y="4828166"/>
            <a:ext cx="2435510" cy="1363647"/>
          </a:xfrm>
          <a:prstGeom prst="rightArrow">
            <a:avLst>
              <a:gd name="adj1" fmla="val 81812"/>
              <a:gd name="adj2" fmla="val 3292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6" name="テキスト ボックス 55"/>
          <p:cNvSpPr txBox="1"/>
          <p:nvPr/>
        </p:nvSpPr>
        <p:spPr>
          <a:xfrm>
            <a:off x="608915" y="5025591"/>
            <a:ext cx="2509213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base">
              <a:lnSpc>
                <a:spcPct val="90000"/>
              </a:lnSpc>
            </a:pPr>
            <a:r>
              <a:rPr lang="en-US" altLang="ja-JP" sz="1500" b="1" dirty="0">
                <a:solidFill>
                  <a:schemeClr val="bg1"/>
                </a:solidFill>
              </a:rPr>
              <a:t>Intelligence </a:t>
            </a:r>
            <a:r>
              <a:rPr lang="en-US" altLang="ja-JP" sz="1500" b="1" dirty="0" smtClean="0">
                <a:solidFill>
                  <a:schemeClr val="bg1"/>
                </a:solidFill>
              </a:rPr>
              <a:t>Science</a:t>
            </a:r>
          </a:p>
          <a:p>
            <a:pPr fontAlgn="base">
              <a:lnSpc>
                <a:spcPct val="90000"/>
              </a:lnSpc>
            </a:pPr>
            <a:r>
              <a:rPr lang="en-US" altLang="ja-JP" sz="1500" b="1" dirty="0" smtClean="0">
                <a:solidFill>
                  <a:schemeClr val="bg1"/>
                </a:solidFill>
              </a:rPr>
              <a:t>and </a:t>
            </a:r>
            <a:r>
              <a:rPr lang="en-US" altLang="ja-JP" sz="1500" b="1" dirty="0">
                <a:solidFill>
                  <a:schemeClr val="bg1"/>
                </a:solidFill>
              </a:rPr>
              <a:t>Technology</a:t>
            </a:r>
            <a:endParaRPr kumimoji="1" lang="ja-JP" altLang="en-US" sz="1500" b="1" i="0" u="none" strike="noStrike" kern="1200" baseline="0" dirty="0" smtClean="0">
              <a:solidFill>
                <a:schemeClr val="bg1"/>
              </a:solidFill>
            </a:endParaRPr>
          </a:p>
        </p:txBody>
      </p:sp>
      <p:sp>
        <p:nvSpPr>
          <p:cNvPr id="57" name="テキスト ボックス 56"/>
          <p:cNvSpPr txBox="1"/>
          <p:nvPr/>
        </p:nvSpPr>
        <p:spPr>
          <a:xfrm>
            <a:off x="608915" y="5490689"/>
            <a:ext cx="2136443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</a:pPr>
            <a:r>
              <a:rPr lang="en-US" altLang="ja-JP" sz="1200" b="1" dirty="0">
                <a:solidFill>
                  <a:schemeClr val="bg1"/>
                </a:solidFill>
              </a:rPr>
              <a:t>(Graduate School of Information Science and Technology)</a:t>
            </a:r>
            <a:endParaRPr kumimoji="1" lang="ja-JP" altLang="en-US" sz="1200" b="1" i="0" u="none" strike="noStrike" kern="1200" baseline="0" dirty="0" smtClean="0">
              <a:solidFill>
                <a:schemeClr val="bg1"/>
              </a:solidFill>
            </a:endParaRPr>
          </a:p>
        </p:txBody>
      </p:sp>
      <p:sp>
        <p:nvSpPr>
          <p:cNvPr id="58" name="右矢印 57"/>
          <p:cNvSpPr/>
          <p:nvPr/>
        </p:nvSpPr>
        <p:spPr>
          <a:xfrm flipH="1">
            <a:off x="6491347" y="3578512"/>
            <a:ext cx="2365316" cy="1298298"/>
          </a:xfrm>
          <a:prstGeom prst="rightArrow">
            <a:avLst>
              <a:gd name="adj1" fmla="val 81812"/>
              <a:gd name="adj2" fmla="val 32927"/>
            </a:avLst>
          </a:prstGeom>
          <a:solidFill>
            <a:srgbClr val="105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9" name="右矢印 58"/>
          <p:cNvSpPr/>
          <p:nvPr/>
        </p:nvSpPr>
        <p:spPr>
          <a:xfrm flipH="1">
            <a:off x="6491347" y="5025591"/>
            <a:ext cx="2365316" cy="1166222"/>
          </a:xfrm>
          <a:prstGeom prst="rightArrow">
            <a:avLst>
              <a:gd name="adj1" fmla="val 81812"/>
              <a:gd name="adj2" fmla="val 32927"/>
            </a:avLst>
          </a:prstGeom>
          <a:solidFill>
            <a:srgbClr val="1056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908115" y="3759003"/>
            <a:ext cx="2136443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base">
              <a:lnSpc>
                <a:spcPct val="90000"/>
              </a:lnSpc>
            </a:pPr>
            <a:r>
              <a:rPr lang="en-US" altLang="ja-JP" sz="1500" b="1" dirty="0">
                <a:solidFill>
                  <a:schemeClr val="bg1"/>
                </a:solidFill>
              </a:rPr>
              <a:t>Five </a:t>
            </a:r>
            <a:r>
              <a:rPr lang="en-US" altLang="ja-JP" sz="1500" b="1" dirty="0" smtClean="0">
                <a:solidFill>
                  <a:schemeClr val="bg1"/>
                </a:solidFill>
              </a:rPr>
              <a:t>Business</a:t>
            </a:r>
          </a:p>
          <a:p>
            <a:pPr fontAlgn="base">
              <a:lnSpc>
                <a:spcPct val="90000"/>
              </a:lnSpc>
            </a:pPr>
            <a:r>
              <a:rPr lang="en-US" altLang="ja-JP" sz="1500" b="1" dirty="0" smtClean="0">
                <a:solidFill>
                  <a:schemeClr val="bg1"/>
                </a:solidFill>
              </a:rPr>
              <a:t>Initiatives</a:t>
            </a:r>
            <a:endParaRPr kumimoji="1" lang="ja-JP" altLang="en-US" sz="1500" b="1" i="0" u="none" strike="noStrike" kern="1200" baseline="0" dirty="0" smtClean="0">
              <a:solidFill>
                <a:schemeClr val="bg1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908115" y="4206173"/>
            <a:ext cx="2136443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</a:pPr>
            <a:r>
              <a:rPr lang="en-US" altLang="ja-JP" sz="1200" b="1" dirty="0">
                <a:solidFill>
                  <a:schemeClr val="bg1"/>
                </a:solidFill>
              </a:rPr>
              <a:t>(Consumer Electronics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,</a:t>
            </a:r>
          </a:p>
          <a:p>
            <a:pPr fontAlgn="base">
              <a:lnSpc>
                <a:spcPct val="90000"/>
              </a:lnSpc>
            </a:pPr>
            <a:r>
              <a:rPr lang="en-US" altLang="ja-JP" sz="1200" b="1" dirty="0" smtClean="0">
                <a:solidFill>
                  <a:schemeClr val="bg1"/>
                </a:solidFill>
              </a:rPr>
              <a:t>Housing</a:t>
            </a:r>
            <a:r>
              <a:rPr lang="en-US" altLang="ja-JP" sz="1200" b="1" dirty="0">
                <a:solidFill>
                  <a:schemeClr val="bg1"/>
                </a:solidFill>
              </a:rPr>
              <a:t>, Automotive, </a:t>
            </a:r>
            <a:endParaRPr lang="en-US" altLang="ja-JP" sz="1200" b="1" dirty="0" smtClean="0">
              <a:solidFill>
                <a:schemeClr val="bg1"/>
              </a:solidFill>
            </a:endParaRPr>
          </a:p>
          <a:p>
            <a:pPr fontAlgn="base">
              <a:lnSpc>
                <a:spcPct val="90000"/>
              </a:lnSpc>
            </a:pPr>
            <a:r>
              <a:rPr lang="en-US" altLang="ja-JP" sz="1200" b="1" dirty="0" smtClean="0">
                <a:solidFill>
                  <a:schemeClr val="bg1"/>
                </a:solidFill>
              </a:rPr>
              <a:t>B2B</a:t>
            </a:r>
            <a:r>
              <a:rPr lang="en-US" altLang="ja-JP" sz="1200" b="1" dirty="0">
                <a:solidFill>
                  <a:schemeClr val="bg1"/>
                </a:solidFill>
              </a:rPr>
              <a:t>, Devices)</a:t>
            </a:r>
            <a:endParaRPr kumimoji="1" lang="ja-JP" altLang="en-US" sz="1200" b="1" i="0" u="none" strike="noStrike" kern="1200" baseline="0" dirty="0" smtClean="0">
              <a:solidFill>
                <a:schemeClr val="bg1"/>
              </a:solidFill>
            </a:endParaRPr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908116" y="5199190"/>
            <a:ext cx="1948548" cy="276999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base">
              <a:lnSpc>
                <a:spcPct val="90000"/>
              </a:lnSpc>
            </a:pPr>
            <a:r>
              <a:rPr lang="en-US" altLang="ja-JP" sz="1500" b="1" dirty="0">
                <a:solidFill>
                  <a:schemeClr val="bg1"/>
                </a:solidFill>
              </a:rPr>
              <a:t>Data on </a:t>
            </a:r>
            <a:r>
              <a:rPr lang="en-US" altLang="ja-JP" sz="1500" b="1" dirty="0" smtClean="0">
                <a:solidFill>
                  <a:schemeClr val="bg1"/>
                </a:solidFill>
              </a:rPr>
              <a:t>Business</a:t>
            </a:r>
          </a:p>
          <a:p>
            <a:pPr fontAlgn="base">
              <a:lnSpc>
                <a:spcPct val="90000"/>
              </a:lnSpc>
            </a:pPr>
            <a:r>
              <a:rPr lang="en-US" altLang="ja-JP" sz="1500" b="1" dirty="0" smtClean="0">
                <a:solidFill>
                  <a:schemeClr val="bg1"/>
                </a:solidFill>
              </a:rPr>
              <a:t>Activities</a:t>
            </a:r>
            <a:endParaRPr kumimoji="1" lang="ja-JP" altLang="en-US" sz="1500" b="1" i="0" u="none" strike="noStrike" kern="1200" baseline="0" dirty="0" smtClean="0">
              <a:solidFill>
                <a:schemeClr val="bg1"/>
              </a:solidFill>
            </a:endParaRPr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908115" y="5664288"/>
            <a:ext cx="2136443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ct val="90000"/>
              </a:lnSpc>
            </a:pPr>
            <a:r>
              <a:rPr lang="en-US" altLang="ja-JP" sz="1200" b="1" dirty="0">
                <a:solidFill>
                  <a:schemeClr val="bg1"/>
                </a:solidFill>
              </a:rPr>
              <a:t>(Information on </a:t>
            </a:r>
            <a:r>
              <a:rPr lang="en-US" altLang="ja-JP" sz="1200" b="1" dirty="0" smtClean="0">
                <a:solidFill>
                  <a:schemeClr val="bg1"/>
                </a:solidFill>
              </a:rPr>
              <a:t>R&amp;D, </a:t>
            </a:r>
            <a:r>
              <a:rPr lang="en-US" altLang="ja-JP" sz="1200" b="1" dirty="0">
                <a:solidFill>
                  <a:schemeClr val="bg1"/>
                </a:solidFill>
              </a:rPr>
              <a:t>Production, and Sales)</a:t>
            </a:r>
            <a:endParaRPr kumimoji="1" lang="ja-JP" altLang="en-US" sz="1200" b="1" i="0" u="none" strike="noStrike" kern="1200" baseline="0" dirty="0" smtClean="0">
              <a:solidFill>
                <a:schemeClr val="bg1"/>
              </a:solidFill>
            </a:endParaRPr>
          </a:p>
        </p:txBody>
      </p:sp>
      <p:sp>
        <p:nvSpPr>
          <p:cNvPr id="64" name="テキスト ボックス 63"/>
          <p:cNvSpPr txBox="1"/>
          <p:nvPr/>
        </p:nvSpPr>
        <p:spPr>
          <a:xfrm>
            <a:off x="287338" y="6250947"/>
            <a:ext cx="8569325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ja-JP" sz="1050" b="1" dirty="0"/>
              <a:t>Implementation of an organizational structure and course programs that make use of the strengths of Panasonic and Osaka University</a:t>
            </a:r>
            <a:endParaRPr kumimoji="1" lang="ja-JP" altLang="en-US" sz="1050" b="1" i="0" u="none" strike="noStrike" kern="1200" baseline="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07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1319872" y="153988"/>
            <a:ext cx="6892422" cy="431800"/>
          </a:xfrm>
        </p:spPr>
        <p:txBody>
          <a:bodyPr/>
          <a:lstStyle/>
          <a:p>
            <a:r>
              <a:rPr lang="en-US" altLang="ja-JP" sz="2400" dirty="0"/>
              <a:t>Nurture </a:t>
            </a:r>
            <a:r>
              <a:rPr lang="en-US" altLang="ja-JP" sz="2400" dirty="0" smtClean="0"/>
              <a:t>Innovative </a:t>
            </a:r>
            <a:r>
              <a:rPr lang="en-US" altLang="ja-JP" sz="2400" dirty="0"/>
              <a:t>L</a:t>
            </a:r>
            <a:r>
              <a:rPr lang="en-US" altLang="ja-JP" sz="2400" dirty="0" smtClean="0"/>
              <a:t>eaders </a:t>
            </a:r>
            <a:r>
              <a:rPr lang="en-US" altLang="ja-JP" sz="2400" dirty="0"/>
              <a:t>through Co-creation</a:t>
            </a:r>
            <a:endParaRPr kumimoji="1" lang="ja-JP" altLang="en-US" sz="24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150705" y="2046974"/>
            <a:ext cx="7597759" cy="1086643"/>
          </a:xfrm>
          <a:prstGeom prst="roundRect">
            <a:avLst>
              <a:gd name="adj" fmla="val 23488"/>
            </a:avLst>
          </a:prstGeom>
          <a:gradFill>
            <a:gsLst>
              <a:gs pos="0">
                <a:srgbClr val="F3ABAB"/>
              </a:gs>
              <a:gs pos="80000">
                <a:srgbClr val="F7C5C5"/>
              </a:gs>
              <a:gs pos="100000">
                <a:srgbClr val="F7C5C5"/>
              </a:gs>
            </a:gsLst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lIns="0" tIns="90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752" y="4125811"/>
            <a:ext cx="3643312" cy="2180603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3714169" y="6265318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Actual Lecture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68" y="4124213"/>
            <a:ext cx="3639667" cy="2183800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377688" y="776975"/>
            <a:ext cx="8381082" cy="1209750"/>
          </a:xfrm>
          <a:prstGeom prst="rect">
            <a:avLst/>
          </a:prstGeom>
          <a:noFill/>
        </p:spPr>
        <p:txBody>
          <a:bodyPr wrap="square" lIns="0" tIns="36000" rIns="0" bIns="0" rtlCol="0" anchor="ctr" anchorCtr="0">
            <a:spAutoFit/>
          </a:bodyPr>
          <a:lstStyle/>
          <a:p>
            <a:pPr marL="177800" lvl="0" indent="-176400" algn="just">
              <a:lnSpc>
                <a:spcPct val="95000"/>
              </a:lnSpc>
              <a:spcAft>
                <a:spcPts val="600"/>
              </a:spcAft>
              <a:buClr>
                <a:srgbClr val="3366FF">
                  <a:lumMod val="50000"/>
                </a:srgbClr>
              </a:buClr>
              <a:buFont typeface="Wingdings" panose="05000000000000000000" pitchFamily="2" charset="2"/>
              <a:buChar char="l"/>
              <a:defRPr/>
            </a:pPr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Trial run implemented at the Panasonic AI Hub at </a:t>
            </a:r>
            <a:r>
              <a:rPr lang="en-US" altLang="ja-JP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Osaka</a:t>
            </a:r>
            <a:r>
              <a:rPr lang="ja-JP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courses in the Basics of Data Mining and Machine Learning in </a:t>
            </a:r>
            <a:r>
              <a:rPr lang="en-US" altLang="ja-JP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AY2016.</a:t>
            </a:r>
          </a:p>
          <a:p>
            <a:pPr marL="177800" lvl="0" indent="-176400" algn="just">
              <a:lnSpc>
                <a:spcPct val="95000"/>
              </a:lnSpc>
              <a:spcAft>
                <a:spcPts val="600"/>
              </a:spcAft>
              <a:buClr>
                <a:srgbClr val="3366FF">
                  <a:lumMod val="50000"/>
                </a:srgbClr>
              </a:buClr>
              <a:buFont typeface="Wingdings" panose="05000000000000000000" pitchFamily="2" charset="2"/>
              <a:buChar char="l"/>
              <a:defRPr/>
            </a:pPr>
            <a:r>
              <a:rPr lang="en-US" altLang="ja-JP" sz="1500" b="1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Since AY2017, other subjects joined the curriculum, and Joint Courses were opened to students and employees of other companies under </a:t>
            </a:r>
            <a:r>
              <a:rPr lang="en-US" altLang="ja-JP" sz="1500" b="1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joint supervision of Osaka University and Panasonic.</a:t>
            </a:r>
            <a:endParaRPr kumimoji="1" lang="en-US" altLang="ja-JP" sz="15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467544" y="3205536"/>
            <a:ext cx="7587395" cy="813072"/>
          </a:xfrm>
          <a:prstGeom prst="roundRect">
            <a:avLst>
              <a:gd name="adj" fmla="val 23076"/>
            </a:avLst>
          </a:prstGeom>
          <a:gradFill>
            <a:gsLst>
              <a:gs pos="0">
                <a:srgbClr val="6ED8FE"/>
              </a:gs>
              <a:gs pos="80000">
                <a:srgbClr val="B0EAFE"/>
              </a:gs>
              <a:gs pos="100000">
                <a:srgbClr val="B0EAFE"/>
              </a:gs>
            </a:gsLst>
            <a:lin ang="16200000" scaled="0"/>
          </a:gra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defRPr/>
            </a:pPr>
            <a:endParaRPr lang="ja-JP" alt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7523845" y="3266449"/>
            <a:ext cx="1175663" cy="691245"/>
          </a:xfrm>
          <a:prstGeom prst="ellipse">
            <a:avLst/>
          </a:prstGeom>
          <a:solidFill>
            <a:srgbClr val="1056A4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Panasonic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67544" y="2237013"/>
            <a:ext cx="1126148" cy="706564"/>
          </a:xfrm>
          <a:prstGeom prst="ellipse">
            <a:avLst/>
          </a:prstGeom>
          <a:solidFill>
            <a:srgbClr val="2C378D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Osaka 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University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cxnSp>
        <p:nvCxnSpPr>
          <p:cNvPr id="13" name="直線コネクタ 12"/>
          <p:cNvCxnSpPr/>
          <p:nvPr/>
        </p:nvCxnSpPr>
        <p:spPr>
          <a:xfrm>
            <a:off x="0" y="692150"/>
            <a:ext cx="9144000" cy="0"/>
          </a:xfrm>
          <a:prstGeom prst="line">
            <a:avLst/>
          </a:prstGeom>
          <a:ln w="285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/>
          <p:cNvSpPr txBox="1"/>
          <p:nvPr/>
        </p:nvSpPr>
        <p:spPr>
          <a:xfrm>
            <a:off x="1895077" y="2128630"/>
            <a:ext cx="662398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Promote new student interdisciplinary research based on the induction of cross-referenced data from different academic fields with artificial intelligence at the core, and at the same time aim to train personnel in the applied learning utilized at the Institute for </a:t>
            </a:r>
            <a:r>
              <a:rPr lang="en-US" altLang="ja-JP" sz="1500" b="1" dirty="0" err="1">
                <a:latin typeface="Arial" panose="020B0604020202020204" pitchFamily="34" charset="0"/>
                <a:cs typeface="Arial" panose="020B0604020202020204" pitchFamily="34" charset="0"/>
              </a:rPr>
              <a:t>Datability</a:t>
            </a:r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ja-JP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Science.</a:t>
            </a:r>
            <a:endParaRPr kumimoji="1" lang="ja-JP" altLang="en-US" sz="1500" b="1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683568" y="3282190"/>
            <a:ext cx="6623987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Tender technological innovative solutions to other companies while </a:t>
            </a:r>
            <a:r>
              <a:rPr lang="en-US" altLang="ja-JP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demonstrating projects </a:t>
            </a:r>
            <a:r>
              <a:rPr lang="en-US" altLang="ja-JP" sz="1500" b="1" dirty="0">
                <a:latin typeface="Arial" panose="020B0604020202020204" pitchFamily="34" charset="0"/>
                <a:cs typeface="Arial" panose="020B0604020202020204" pitchFamily="34" charset="0"/>
              </a:rPr>
              <a:t>that develop research, products, manufacturing, marketing, and </a:t>
            </a:r>
            <a:r>
              <a:rPr lang="en-US" altLang="ja-JP" sz="15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customer support.</a:t>
            </a:r>
            <a:endParaRPr lang="en-US" altLang="ja-JP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7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236173" y="226180"/>
            <a:ext cx="7601428" cy="431800"/>
          </a:xfrm>
        </p:spPr>
        <p:txBody>
          <a:bodyPr/>
          <a:lstStyle/>
          <a:p>
            <a:pPr>
              <a:lnSpc>
                <a:spcPts val="2200"/>
              </a:lnSpc>
            </a:pPr>
            <a:r>
              <a:rPr lang="en-US" altLang="ja-JP" dirty="0" smtClean="0"/>
              <a:t>Co-creation</a:t>
            </a:r>
            <a:r>
              <a:rPr lang="en-US" altLang="ja-JP" dirty="0"/>
              <a:t>: </a:t>
            </a:r>
            <a:r>
              <a:rPr lang="en-US" altLang="ja-JP" sz="2400" dirty="0"/>
              <a:t>Approach</a:t>
            </a:r>
            <a:r>
              <a:rPr lang="en-US" altLang="ja-JP" dirty="0"/>
              <a:t> </a:t>
            </a:r>
            <a:r>
              <a:rPr lang="en-US" altLang="ja-JP" dirty="0" smtClean="0"/>
              <a:t>3 (Nurturing </a:t>
            </a:r>
            <a:r>
              <a:rPr lang="en-US" altLang="ja-JP" sz="2400" dirty="0" smtClean="0"/>
              <a:t>Researchers</a:t>
            </a:r>
            <a:r>
              <a:rPr lang="en-US" altLang="ja-JP" dirty="0" smtClean="0"/>
              <a:t>)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-1883" y="2203912"/>
            <a:ext cx="9144000" cy="244800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48" name="上矢印 2"/>
          <p:cNvSpPr/>
          <p:nvPr/>
        </p:nvSpPr>
        <p:spPr>
          <a:xfrm>
            <a:off x="522975" y="1648691"/>
            <a:ext cx="8098050" cy="4994870"/>
          </a:xfrm>
          <a:custGeom>
            <a:avLst/>
            <a:gdLst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219364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6658093 w 8857007"/>
              <a:gd name="connsiteY3" fmla="*/ 2986008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4676893 w 8857007"/>
              <a:gd name="connsiteY3" fmla="*/ 620180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2191657 w 8829300"/>
              <a:gd name="connsiteY6" fmla="*/ 2986008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29300" h="5972016">
                <a:moveTo>
                  <a:pt x="3833093" y="627437"/>
                </a:moveTo>
                <a:lnTo>
                  <a:pt x="4411022" y="0"/>
                </a:lnTo>
                <a:lnTo>
                  <a:pt x="4988950" y="616097"/>
                </a:lnTo>
                <a:lnTo>
                  <a:pt x="4649186" y="620180"/>
                </a:lnTo>
                <a:cubicBezTo>
                  <a:pt x="5128156" y="2868582"/>
                  <a:pt x="7755243" y="5262128"/>
                  <a:pt x="8829300" y="5972016"/>
                </a:cubicBezTo>
                <a:lnTo>
                  <a:pt x="0" y="5972016"/>
                </a:lnTo>
                <a:cubicBezTo>
                  <a:pt x="1074057" y="5264547"/>
                  <a:pt x="3722915" y="2844390"/>
                  <a:pt x="4180114" y="627437"/>
                </a:cubicBezTo>
                <a:lnTo>
                  <a:pt x="3833093" y="627437"/>
                </a:lnTo>
                <a:close/>
              </a:path>
            </a:pathLst>
          </a:custGeom>
          <a:gradFill>
            <a:gsLst>
              <a:gs pos="0">
                <a:srgbClr val="7CCCF2"/>
              </a:gs>
              <a:gs pos="20640">
                <a:srgbClr val="97CFEF"/>
              </a:gs>
              <a:gs pos="52000">
                <a:srgbClr val="055DCD">
                  <a:lumMod val="45000"/>
                  <a:lumOff val="55000"/>
                </a:srgbClr>
              </a:gs>
              <a:gs pos="100000">
                <a:srgbClr val="444F99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07298" y="3005710"/>
            <a:ext cx="1521853" cy="584754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3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3123" y="2618701"/>
            <a:ext cx="185650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457200">
              <a:defRPr/>
            </a:pPr>
            <a:r>
              <a:rPr lang="en-US" altLang="ja-JP" sz="1600" b="1" dirty="0" smtClean="0">
                <a:solidFill>
                  <a:prstClr val="black"/>
                </a:solidFill>
                <a:ea typeface="メイリオ"/>
              </a:rPr>
              <a:t>Industry-University Collaboration</a:t>
            </a:r>
            <a:endParaRPr lang="ja-JP" altLang="en-US" sz="1600" b="1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888878" y="2627123"/>
            <a:ext cx="1620000" cy="1620000"/>
          </a:xfrm>
          <a:prstGeom prst="ellipse">
            <a:avLst/>
          </a:prstGeom>
          <a:gradFill rotWithShape="1">
            <a:gsLst>
              <a:gs pos="0">
                <a:srgbClr val="055DCD">
                  <a:tint val="92000"/>
                  <a:satMod val="170000"/>
                </a:srgbClr>
              </a:gs>
              <a:gs pos="15000">
                <a:srgbClr val="055DCD">
                  <a:tint val="92000"/>
                  <a:shade val="99000"/>
                  <a:satMod val="170000"/>
                </a:srgbClr>
              </a:gs>
              <a:gs pos="62000">
                <a:srgbClr val="055DCD">
                  <a:tint val="96000"/>
                  <a:shade val="80000"/>
                  <a:satMod val="170000"/>
                </a:srgbClr>
              </a:gs>
              <a:gs pos="97000">
                <a:srgbClr val="055DCD">
                  <a:tint val="98000"/>
                  <a:shade val="63000"/>
                  <a:satMod val="170000"/>
                </a:srgbClr>
              </a:gs>
              <a:gs pos="100000">
                <a:srgbClr val="055DCD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rgbClr val="055DCD"/>
            </a:contourClr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Industry-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University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Co-Creation</a:t>
            </a:r>
            <a:endParaRPr kumimoji="0" lang="ja-JP" altLang="en-US" sz="1200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73" name="角丸四角形 72"/>
          <p:cNvSpPr/>
          <p:nvPr/>
        </p:nvSpPr>
        <p:spPr>
          <a:xfrm>
            <a:off x="1169836" y="4741460"/>
            <a:ext cx="7003484" cy="984529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76200" cap="flat" cmpd="sng" algn="ctr">
            <a:solidFill>
              <a:srgbClr val="055DC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309179" y="4620583"/>
            <a:ext cx="1521853" cy="584754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2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2358544" y="4863440"/>
            <a:ext cx="4802908" cy="468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>
                <a:solidFill>
                  <a:schemeClr val="bg1"/>
                </a:solidFill>
                <a:ea typeface="メイリオ"/>
              </a:rPr>
              <a:t>Development of the university's “seed </a:t>
            </a:r>
            <a:r>
              <a:rPr kumimoji="0" lang="en-US" altLang="ja-JP" sz="1400" b="1" kern="0" dirty="0" smtClean="0">
                <a:solidFill>
                  <a:schemeClr val="bg1"/>
                </a:solidFill>
                <a:ea typeface="メイリオ"/>
              </a:rPr>
              <a:t>base”</a:t>
            </a:r>
          </a:p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schemeClr val="bg1"/>
                </a:solidFill>
                <a:ea typeface="メイリオ"/>
              </a:rPr>
              <a:t>collaborative </a:t>
            </a:r>
            <a:r>
              <a:rPr kumimoji="0" lang="en-US" altLang="ja-JP" sz="1400" b="1" kern="0" dirty="0">
                <a:solidFill>
                  <a:schemeClr val="bg1"/>
                </a:solidFill>
                <a:ea typeface="メイリオ"/>
              </a:rPr>
              <a:t>research systems</a:t>
            </a:r>
            <a:endParaRPr kumimoji="0" lang="ja-JP" altLang="en-US" sz="1400" b="1" kern="0" dirty="0">
              <a:solidFill>
                <a:schemeClr val="bg1"/>
              </a:solidFill>
              <a:ea typeface="メイリオ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755600" y="5372380"/>
            <a:ext cx="2513357" cy="3525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tabLst>
                <a:tab pos="3765550" algn="l"/>
              </a:tabLst>
              <a:defRPr/>
            </a:pPr>
            <a:r>
              <a:rPr kumimoji="0" lang="en-US" altLang="ja-JP" sz="1600" b="1" kern="0" dirty="0" smtClean="0">
                <a:solidFill>
                  <a:prstClr val="black"/>
                </a:solidFill>
                <a:ea typeface="メイリオ"/>
              </a:rPr>
              <a:t>66 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joint research labs</a:t>
            </a:r>
          </a:p>
          <a:p>
            <a:pPr defTabSz="457200">
              <a:tabLst>
                <a:tab pos="3765550" algn="l"/>
              </a:tabLst>
              <a:defRPr/>
            </a:pPr>
            <a:endParaRPr kumimoji="0" lang="en-US" altLang="ja-JP" sz="16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6089188" y="5486369"/>
            <a:ext cx="1800000" cy="215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defRPr/>
            </a:pPr>
            <a:r>
              <a:rPr kumimoji="0" lang="en-US" altLang="zh-TW" sz="1200" b="1" kern="0" dirty="0" smtClean="0">
                <a:solidFill>
                  <a:prstClr val="black"/>
                </a:solidFill>
                <a:ea typeface="メイリオ"/>
              </a:rPr>
              <a:t>As of September 1, 2017</a:t>
            </a:r>
            <a:endParaRPr kumimoji="0" lang="ja-JP" altLang="en-US" sz="12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80" name="爆発 2 79"/>
          <p:cNvSpPr/>
          <p:nvPr/>
        </p:nvSpPr>
        <p:spPr>
          <a:xfrm rot="1385361">
            <a:off x="1258406" y="4943319"/>
            <a:ext cx="1224000" cy="1260000"/>
          </a:xfrm>
          <a:prstGeom prst="irregularSeal2">
            <a:avLst/>
          </a:prstGeom>
          <a:solidFill>
            <a:srgbClr val="A22402"/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 rot="20422446">
            <a:off x="1352311" y="5347417"/>
            <a:ext cx="1036185" cy="708327"/>
          </a:xfrm>
          <a:prstGeom prst="rect">
            <a:avLst/>
          </a:prstGeom>
          <a:noFill/>
        </p:spPr>
        <p:txBody>
          <a:bodyPr wrap="none" lIns="0" tIns="0" rIns="0" bIns="0" numCol="1" rtlCol="0" anchor="t" anchorCtr="0">
            <a:no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prstClr val="white"/>
                </a:solidFill>
                <a:ea typeface="メイリオ"/>
              </a:rPr>
              <a:t>First </a:t>
            </a:r>
          </a:p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prstClr val="white"/>
                </a:solidFill>
                <a:ea typeface="メイリオ"/>
              </a:rPr>
              <a:t>in Japan</a:t>
            </a:r>
            <a:endParaRPr kumimoji="0" lang="ja-JP" altLang="en-US" sz="1400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309179" y="6008423"/>
            <a:ext cx="1521853" cy="584754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1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2200260" y="5993380"/>
            <a:ext cx="4771032" cy="504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srgbClr val="2D287F"/>
                </a:solidFill>
                <a:ea typeface="メイリオ"/>
              </a:rPr>
              <a:t>Technology consultations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srgbClr val="2D287F"/>
                </a:solidFill>
                <a:ea typeface="メイリオ"/>
              </a:rPr>
              <a:t>Individual joint research</a:t>
            </a:r>
            <a:endParaRPr kumimoji="0" lang="ja-JP" altLang="en-US" sz="1600" b="1" kern="0" dirty="0">
              <a:solidFill>
                <a:srgbClr val="2D287F"/>
              </a:solidFill>
              <a:ea typeface="メイリオ"/>
            </a:endParaRPr>
          </a:p>
        </p:txBody>
      </p:sp>
      <p:grpSp>
        <p:nvGrpSpPr>
          <p:cNvPr id="93" name="グループ化 92"/>
          <p:cNvGrpSpPr/>
          <p:nvPr/>
        </p:nvGrpSpPr>
        <p:grpSpPr>
          <a:xfrm>
            <a:off x="3512122" y="3441441"/>
            <a:ext cx="5627502" cy="576000"/>
            <a:chOff x="3256012" y="2667885"/>
            <a:chExt cx="5104540" cy="396000"/>
          </a:xfrm>
        </p:grpSpPr>
        <p:sp>
          <p:nvSpPr>
            <p:cNvPr id="94" name="テキスト ボックス 93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Nurture/employ young researchers </a:t>
              </a:r>
              <a:r>
                <a:rPr kumimoji="0" lang="en-US" altLang="ja-JP" sz="1600" b="1" kern="0" dirty="0" smtClean="0">
                  <a:solidFill>
                    <a:prstClr val="black"/>
                  </a:solidFill>
                  <a:ea typeface="メイリオ"/>
                </a:rPr>
                <a:t>through</a:t>
              </a:r>
            </a:p>
            <a:p>
              <a:pPr defTabSz="457200">
                <a:defRPr/>
              </a:pPr>
              <a:r>
                <a:rPr kumimoji="0" lang="en-US" altLang="ja-JP" sz="1600" b="1" kern="0" dirty="0" smtClean="0">
                  <a:solidFill>
                    <a:prstClr val="black"/>
                  </a:solidFill>
                  <a:ea typeface="メイリオ"/>
                </a:rPr>
                <a:t>Co-creation</a:t>
              </a:r>
              <a:endParaRPr kumimoji="0" lang="en-US" altLang="ja-JP" sz="1600" b="1" kern="0" dirty="0">
                <a:solidFill>
                  <a:prstClr val="black"/>
                </a:solidFill>
                <a:ea typeface="メイリオ"/>
              </a:endParaRPr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3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3512122" y="2840412"/>
            <a:ext cx="5627502" cy="576000"/>
            <a:chOff x="3256012" y="2667885"/>
            <a:chExt cx="5104540" cy="396000"/>
          </a:xfrm>
        </p:grpSpPr>
        <p:sp>
          <p:nvSpPr>
            <p:cNvPr id="34" name="テキスト ボックス 33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r>
                <a:rPr lang="en-US" altLang="ja-JP" sz="1600" b="1" dirty="0">
                  <a:solidFill>
                    <a:srgbClr val="A11717"/>
                  </a:solidFill>
                  <a:latin typeface="Arial" panose="020B0604020202020204" pitchFamily="34" charset="0"/>
                  <a:ea typeface="メイリオ" panose="020B0604030504040204" pitchFamily="50" charset="-128"/>
                </a:rPr>
                <a:t>Nurture innovative leaders </a:t>
              </a:r>
              <a:r>
                <a:rPr lang="en-US" altLang="ja-JP" sz="1600" b="1" dirty="0">
                  <a:solidFill>
                    <a:srgbClr val="000000"/>
                  </a:solidFill>
                  <a:latin typeface="Arial" panose="020B0604020202020204" pitchFamily="34" charset="0"/>
                  <a:ea typeface="メイリオ" panose="020B0604030504040204" pitchFamily="50" charset="-128"/>
                </a:rPr>
                <a:t>through Co-creation</a:t>
              </a:r>
              <a:endParaRPr lang="ja-JP" altLang="ja-JP" sz="1600" dirty="0">
                <a:effectLst/>
              </a:endParaRPr>
            </a:p>
          </p:txBody>
        </p:sp>
        <p:sp>
          <p:nvSpPr>
            <p:cNvPr id="35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2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3512122" y="4042471"/>
            <a:ext cx="5627502" cy="576000"/>
            <a:chOff x="3256012" y="2667885"/>
            <a:chExt cx="5104540" cy="396000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Promote gender equality</a:t>
              </a:r>
              <a:r>
                <a:rPr kumimoji="0" lang="en-US" altLang="ja-JP" sz="1600" b="1" kern="0" dirty="0">
                  <a:solidFill>
                    <a:prstClr val="black"/>
                  </a:solidFill>
                  <a:ea typeface="メイリオ"/>
                </a:rPr>
                <a:t> facilitated by our industry-university circular development program</a:t>
              </a:r>
              <a:endParaRPr kumimoji="0" lang="ja-JP" altLang="en-US" sz="1600" b="1" kern="0" dirty="0">
                <a:solidFill>
                  <a:srgbClr val="A11717"/>
                </a:solidFill>
                <a:ea typeface="メイリオ"/>
              </a:endParaRPr>
            </a:p>
          </p:txBody>
        </p:sp>
        <p:sp>
          <p:nvSpPr>
            <p:cNvPr id="38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 smtClean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4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3512122" y="2234452"/>
            <a:ext cx="5627502" cy="580931"/>
            <a:chOff x="3256012" y="2657745"/>
            <a:chExt cx="5104540" cy="399390"/>
          </a:xfrm>
        </p:grpSpPr>
        <p:sp>
          <p:nvSpPr>
            <p:cNvPr id="40" name="テキスト ボックス 39"/>
            <p:cNvSpPr txBox="1"/>
            <p:nvPr/>
          </p:nvSpPr>
          <p:spPr>
            <a:xfrm>
              <a:off x="3536552" y="265774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Comprehensive industry-university collaboration </a:t>
              </a:r>
              <a:r>
                <a:rPr kumimoji="0" lang="en-US" altLang="ja-JP" sz="1600" b="1" kern="0" dirty="0">
                  <a:solidFill>
                    <a:prstClr val="black"/>
                  </a:solidFill>
                  <a:ea typeface="メイリオ"/>
                </a:rPr>
                <a:t>from </a:t>
              </a:r>
              <a:r>
                <a:rPr kumimoji="0" lang="en-US" altLang="ja-JP" sz="1600" b="1" kern="0" dirty="0" smtClean="0">
                  <a:solidFill>
                    <a:srgbClr val="A11717"/>
                  </a:solidFill>
                  <a:ea typeface="メイリオ"/>
                </a:rPr>
                <a:t>the </a:t>
              </a: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fundamental research stage</a:t>
              </a:r>
              <a:endParaRPr kumimoji="0" lang="ja-JP" altLang="en-US" sz="1600" b="1" kern="0" dirty="0">
                <a:solidFill>
                  <a:srgbClr val="A11717"/>
                </a:solidFill>
                <a:ea typeface="メイリオ"/>
              </a:endParaRPr>
            </a:p>
          </p:txBody>
        </p:sp>
        <p:sp>
          <p:nvSpPr>
            <p:cNvPr id="41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 smtClean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1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3504548" y="3440325"/>
            <a:ext cx="5616000" cy="57600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019596" y="750405"/>
            <a:ext cx="7101042" cy="864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0090">
                  <a:tint val="92000"/>
                  <a:satMod val="170000"/>
                </a:srgbClr>
              </a:gs>
              <a:gs pos="15000">
                <a:srgbClr val="000090">
                  <a:tint val="92000"/>
                  <a:shade val="99000"/>
                  <a:satMod val="170000"/>
                </a:srgbClr>
              </a:gs>
              <a:gs pos="62000">
                <a:srgbClr val="000090">
                  <a:tint val="96000"/>
                  <a:shade val="80000"/>
                  <a:satMod val="170000"/>
                </a:srgbClr>
              </a:gs>
              <a:gs pos="97000">
                <a:srgbClr val="000090">
                  <a:tint val="98000"/>
                  <a:shade val="63000"/>
                  <a:satMod val="170000"/>
                </a:srgbClr>
              </a:gs>
              <a:gs pos="100000">
                <a:srgbClr val="000090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0090"/>
            </a:solidFill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rgbClr val="000090">
                <a:shade val="80000"/>
              </a:srgbClr>
            </a:contourClr>
          </a:sp3d>
        </p:spPr>
        <p:txBody>
          <a:bodyPr wrap="none" lIns="0" tIns="0" rIns="0" bIns="86400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2100" b="1" kern="0" dirty="0">
                <a:solidFill>
                  <a:prstClr val="white"/>
                </a:solidFill>
                <a:ea typeface="メイリオ" panose="020B0604030504040204" pitchFamily="50" charset="-128"/>
                <a:cs typeface="メイリオ" panose="020B0604030504040204" pitchFamily="50" charset="-128"/>
              </a:rPr>
              <a:t>Transforming the university with "Co-creation"</a:t>
            </a:r>
            <a:endParaRPr kumimoji="0" lang="ja-JP" altLang="en-US" sz="2100" b="1" kern="0" dirty="0">
              <a:solidFill>
                <a:prstClr val="white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1456566" y="1178189"/>
            <a:ext cx="6465078" cy="324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</p:spPr>
        <p:txBody>
          <a:bodyPr wrap="none" lIns="72000" tIns="0" rIns="144000" bIns="0" numCol="1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Implementing 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a virtuous cycle 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of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 knowledge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,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 talent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, and 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funds</a:t>
            </a:r>
            <a:endParaRPr kumimoji="0" lang="ja-JP" altLang="en-US" sz="1600" b="1" kern="0" dirty="0">
              <a:solidFill>
                <a:prstClr val="black"/>
              </a:solidFill>
              <a:ea typeface="メイリオ"/>
            </a:endParaRPr>
          </a:p>
        </p:txBody>
      </p:sp>
    </p:spTree>
    <p:extLst>
      <p:ext uri="{BB962C8B-B14F-4D97-AF65-F5344CB8AC3E}">
        <p14:creationId xmlns:p14="http://schemas.microsoft.com/office/powerpoint/2010/main" val="19376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31351" y="166020"/>
            <a:ext cx="6796864" cy="431800"/>
          </a:xfrm>
        </p:spPr>
        <p:txBody>
          <a:bodyPr wrap="none"/>
          <a:lstStyle/>
          <a:p>
            <a:r>
              <a:rPr lang="en-US" altLang="ja-JP" sz="2200" dirty="0" smtClean="0"/>
              <a:t>Nurture/Employ Young </a:t>
            </a:r>
            <a:r>
              <a:rPr lang="en-US" altLang="ja-JP" sz="2200" dirty="0"/>
              <a:t>R</a:t>
            </a:r>
            <a:r>
              <a:rPr lang="en-US" altLang="ja-JP" sz="2200" dirty="0" smtClean="0"/>
              <a:t>esearchers through Co-creation</a:t>
            </a:r>
            <a:endParaRPr kumimoji="1" lang="ja-JP" altLang="en-US" sz="2200" dirty="0"/>
          </a:p>
        </p:txBody>
      </p:sp>
      <p:sp>
        <p:nvSpPr>
          <p:cNvPr id="3" name="角丸四角形 2"/>
          <p:cNvSpPr/>
          <p:nvPr/>
        </p:nvSpPr>
        <p:spPr>
          <a:xfrm>
            <a:off x="2540468" y="2103802"/>
            <a:ext cx="3774085" cy="2318226"/>
          </a:xfrm>
          <a:prstGeom prst="roundRect">
            <a:avLst>
              <a:gd name="adj" fmla="val 6109"/>
            </a:avLst>
          </a:prstGeom>
          <a:solidFill>
            <a:schemeClr val="accent1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4" name="円/楕円 9"/>
          <p:cNvSpPr/>
          <p:nvPr/>
        </p:nvSpPr>
        <p:spPr>
          <a:xfrm>
            <a:off x="119082" y="2966663"/>
            <a:ext cx="1994828" cy="1994828"/>
          </a:xfrm>
          <a:prstGeom prst="ellipse">
            <a:avLst/>
          </a:pr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5" name="図 4" descr="icon_2y_19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76" y="3015129"/>
            <a:ext cx="1091915" cy="1091912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2750419" y="2192837"/>
            <a:ext cx="3354183" cy="59864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2C287F">
                  <a:lumMod val="50000"/>
                  <a:lumOff val="50000"/>
                </a:srgbClr>
              </a:gs>
              <a:gs pos="49000">
                <a:srgbClr val="2C287F">
                  <a:lumMod val="80000"/>
                  <a:lumOff val="20000"/>
                </a:srgbClr>
              </a:gs>
              <a:gs pos="100000">
                <a:srgbClr val="2C287F"/>
              </a:gs>
            </a:gsLst>
            <a:lin ang="5400000" scaled="0"/>
          </a:gradFill>
          <a:ln w="444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wrap="square" lIns="72000" tIns="72000" rIns="72000" bIns="7200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Institute</a:t>
            </a:r>
            <a:r>
              <a:rPr kumimoji="0" lang="en-US" altLang="ja-JP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 for Advanced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Co-Creation Studies</a:t>
            </a:r>
            <a:endParaRPr kumimoji="0" lang="zh-TW" alt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Arial" panose="020B0604020202020204" pitchFamily="34" charset="0"/>
            </a:endParaRPr>
          </a:p>
        </p:txBody>
      </p:sp>
      <p:pic>
        <p:nvPicPr>
          <p:cNvPr id="7" name="図 6" descr="university.ico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224" y="2760649"/>
            <a:ext cx="1036776" cy="1036770"/>
          </a:xfrm>
          <a:prstGeom prst="rect">
            <a:avLst/>
          </a:prstGeom>
        </p:spPr>
      </p:pic>
      <p:grpSp>
        <p:nvGrpSpPr>
          <p:cNvPr id="41" name="グループ化 40"/>
          <p:cNvGrpSpPr/>
          <p:nvPr/>
        </p:nvGrpSpPr>
        <p:grpSpPr>
          <a:xfrm>
            <a:off x="4088780" y="2844237"/>
            <a:ext cx="2041132" cy="1001529"/>
            <a:chOff x="4088780" y="2972178"/>
            <a:chExt cx="1780387" cy="873588"/>
          </a:xfrm>
        </p:grpSpPr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6150" y="3042868"/>
              <a:ext cx="783017" cy="769446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527896" y="2972178"/>
              <a:ext cx="660860" cy="873588"/>
            </a:xfrm>
            <a:prstGeom prst="rect">
              <a:avLst/>
            </a:prstGeom>
          </p:spPr>
        </p:pic>
        <p:pic>
          <p:nvPicPr>
            <p:cNvPr id="10" name="図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4088780" y="3042868"/>
              <a:ext cx="661663" cy="758384"/>
            </a:xfrm>
            <a:prstGeom prst="rect">
              <a:avLst/>
            </a:prstGeom>
          </p:spPr>
        </p:pic>
      </p:grpSp>
      <p:sp>
        <p:nvSpPr>
          <p:cNvPr id="11" name="右矢印 10"/>
          <p:cNvSpPr/>
          <p:nvPr/>
        </p:nvSpPr>
        <p:spPr>
          <a:xfrm>
            <a:off x="2606802" y="3893454"/>
            <a:ext cx="358379" cy="374206"/>
          </a:xfrm>
          <a:prstGeom prst="rightArrow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1926391" y="3037907"/>
            <a:ext cx="517383" cy="2403331"/>
          </a:xfrm>
          <a:prstGeom prst="roundRect">
            <a:avLst>
              <a:gd name="adj" fmla="val 50000"/>
            </a:avLst>
          </a:prstGeom>
          <a:solidFill>
            <a:srgbClr val="2C287F"/>
          </a:solidFill>
        </p:spPr>
        <p:txBody>
          <a:bodyPr vert="eaVert" wrap="square" lIns="72000" tIns="216000" rIns="72000" bIns="216000" rtlCol="0" anchor="ctr" anchorCtr="0">
            <a:noAutofit/>
          </a:bodyPr>
          <a:lstStyle/>
          <a:p>
            <a:pPr lvl="0" algn="ctr" defTabSz="914400">
              <a:defRPr/>
            </a:pPr>
            <a:r>
              <a:rPr kumimoji="0" lang="en-US" altLang="ja-JP" sz="1200" b="1" kern="0" dirty="0">
                <a:solidFill>
                  <a:srgbClr val="FFFFF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Financial support through donations, etc.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223493" y="4234598"/>
            <a:ext cx="1763804" cy="699242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Autofit/>
          </a:bodyPr>
          <a:lstStyle/>
          <a:p>
            <a:pPr lvl="0" defTabSz="914400">
              <a:defRPr/>
            </a:pPr>
            <a:r>
              <a:rPr lang="en-US" altLang="ja-JP" sz="1600" b="1" dirty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Corporations,</a:t>
            </a:r>
          </a:p>
          <a:p>
            <a:pPr lvl="0" defTabSz="914400">
              <a:defRPr/>
            </a:pPr>
            <a:r>
              <a:rPr lang="en-US" altLang="ja-JP" sz="1600" b="1" dirty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Various Groups</a:t>
            </a:r>
          </a:p>
        </p:txBody>
      </p:sp>
      <p:sp>
        <p:nvSpPr>
          <p:cNvPr id="14" name="右矢印 13"/>
          <p:cNvSpPr/>
          <p:nvPr/>
        </p:nvSpPr>
        <p:spPr>
          <a:xfrm>
            <a:off x="1511988" y="3893454"/>
            <a:ext cx="358379" cy="374206"/>
          </a:xfrm>
          <a:prstGeom prst="rightArrow">
            <a:avLst/>
          </a:prstGeom>
          <a:solidFill>
            <a:srgbClr val="2C28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5" name="右矢印 14"/>
          <p:cNvSpPr/>
          <p:nvPr/>
        </p:nvSpPr>
        <p:spPr>
          <a:xfrm>
            <a:off x="626961" y="2040854"/>
            <a:ext cx="2013187" cy="946043"/>
          </a:xfrm>
          <a:prstGeom prst="rightArrow">
            <a:avLst>
              <a:gd name="adj1" fmla="val 65000"/>
              <a:gd name="adj2" fmla="val 50000"/>
            </a:avLst>
          </a:prstGeom>
          <a:solidFill>
            <a:srgbClr val="CE11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72000" tIns="72000" rIns="72000" b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36171" y="2309106"/>
            <a:ext cx="1694026" cy="451543"/>
          </a:xfrm>
          <a:prstGeom prst="rect">
            <a:avLst/>
          </a:prstGeom>
          <a:noFill/>
        </p:spPr>
        <p:txBody>
          <a:bodyPr wrap="square" lIns="72000" tIns="72000" rIns="72000" bIns="72000" rtlCol="0" anchor="ctr" anchorCtr="0">
            <a:noAutofit/>
          </a:bodyPr>
          <a:lstStyle/>
          <a:p>
            <a:pPr lvl="0" defTabSz="914400">
              <a:defRPr/>
            </a:pPr>
            <a:r>
              <a:rPr lang="en-US" altLang="ja-JP" sz="1400" b="1" dirty="0">
                <a:solidFill>
                  <a:srgbClr val="FFFFF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In order to solve these problems</a:t>
            </a:r>
          </a:p>
        </p:txBody>
      </p:sp>
      <p:sp>
        <p:nvSpPr>
          <p:cNvPr id="19" name="正方形/長方形 43"/>
          <p:cNvSpPr/>
          <p:nvPr/>
        </p:nvSpPr>
        <p:spPr>
          <a:xfrm>
            <a:off x="6838037" y="1872387"/>
            <a:ext cx="2323090" cy="4766618"/>
          </a:xfrm>
          <a:custGeom>
            <a:avLst/>
            <a:gdLst/>
            <a:ahLst/>
            <a:cxnLst/>
            <a:rect l="l" t="t" r="r" b="b"/>
            <a:pathLst>
              <a:path w="2396634" h="4729255">
                <a:moveTo>
                  <a:pt x="2396634" y="0"/>
                </a:moveTo>
                <a:lnTo>
                  <a:pt x="2396634" y="4729255"/>
                </a:lnTo>
                <a:lnTo>
                  <a:pt x="806874" y="4729255"/>
                </a:lnTo>
                <a:cubicBezTo>
                  <a:pt x="307740" y="4224737"/>
                  <a:pt x="0" y="3530845"/>
                  <a:pt x="0" y="2765076"/>
                </a:cubicBezTo>
                <a:cubicBezTo>
                  <a:pt x="0" y="1356449"/>
                  <a:pt x="1041310" y="191033"/>
                  <a:pt x="2396634" y="0"/>
                </a:cubicBezTo>
                <a:close/>
              </a:path>
            </a:pathLst>
          </a:custGeom>
          <a:solidFill>
            <a:srgbClr val="FFCC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712" y="3730571"/>
            <a:ext cx="2295448" cy="2422623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 rot="20725372">
            <a:off x="6627501" y="2313663"/>
            <a:ext cx="2270736" cy="110889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prstTxWarp prst="textPlain">
              <a:avLst/>
            </a:prstTxWarp>
            <a:noAutofit/>
          </a:bodyPr>
          <a:lstStyle/>
          <a:p>
            <a:r>
              <a:rPr lang="en-US" altLang="ja-JP" sz="2400" b="1" dirty="0">
                <a:solidFill>
                  <a:srgbClr val="25406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Giving Dreams to </a:t>
            </a:r>
            <a:endParaRPr lang="ja-JP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b="1" dirty="0">
                <a:solidFill>
                  <a:srgbClr val="25406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Outstanding Young </a:t>
            </a:r>
            <a:endParaRPr lang="ja-JP" altLang="ja-JP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ja-JP" sz="2400" b="1" dirty="0" smtClean="0">
                <a:solidFill>
                  <a:srgbClr val="25406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Researchers!</a:t>
            </a:r>
            <a:endParaRPr lang="ja-JP" altLang="ja-JP" sz="2400" b="1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グループ化 49"/>
          <p:cNvGrpSpPr/>
          <p:nvPr/>
        </p:nvGrpSpPr>
        <p:grpSpPr>
          <a:xfrm>
            <a:off x="178025" y="550258"/>
            <a:ext cx="8742926" cy="1705222"/>
            <a:chOff x="142267" y="728076"/>
            <a:chExt cx="8937842" cy="1621347"/>
          </a:xfrm>
        </p:grpSpPr>
        <p:sp>
          <p:nvSpPr>
            <p:cNvPr id="23" name="正方形/長方形 22"/>
            <p:cNvSpPr/>
            <p:nvPr/>
          </p:nvSpPr>
          <p:spPr>
            <a:xfrm>
              <a:off x="607076" y="1050691"/>
              <a:ext cx="7327249" cy="1046161"/>
            </a:xfrm>
            <a:prstGeom prst="rect">
              <a:avLst/>
            </a:prstGeom>
            <a:solidFill>
              <a:srgbClr val="2C287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72000" tIns="72000" rIns="72000" bIns="72000"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24" name="山形 23"/>
            <p:cNvSpPr/>
            <p:nvPr/>
          </p:nvSpPr>
          <p:spPr>
            <a:xfrm>
              <a:off x="142267" y="1128053"/>
              <a:ext cx="1749298" cy="846362"/>
            </a:xfrm>
            <a:prstGeom prst="chevron">
              <a:avLst>
                <a:gd name="adj" fmla="val 23840"/>
              </a:avLst>
            </a:prstGeom>
            <a:solidFill>
              <a:srgbClr val="2C287F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72000" rIns="0" bIns="72000" rtlCol="0" anchor="ctr" anchorCtr="0"/>
            <a:lstStyle/>
            <a:p>
              <a:pPr lvl="0" algn="ctr" defTabSz="914400">
                <a:lnSpc>
                  <a:spcPct val="90000"/>
                </a:lnSpc>
                <a:defRPr/>
              </a:pPr>
              <a:r>
                <a:rPr kumimoji="0" lang="en-US" altLang="ja-JP" sz="1200" b="1" kern="0" dirty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Gradual decrease in Management Expenses Grant</a:t>
              </a:r>
            </a:p>
          </p:txBody>
        </p:sp>
        <p:sp>
          <p:nvSpPr>
            <p:cNvPr id="25" name="山形 24"/>
            <p:cNvSpPr/>
            <p:nvPr/>
          </p:nvSpPr>
          <p:spPr>
            <a:xfrm>
              <a:off x="1921059" y="1135514"/>
              <a:ext cx="2087650" cy="846362"/>
            </a:xfrm>
            <a:prstGeom prst="chevron">
              <a:avLst>
                <a:gd name="adj" fmla="val 23840"/>
              </a:avLst>
            </a:prstGeom>
            <a:solidFill>
              <a:srgbClr val="2C287F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72000" rIns="0" bIns="72000" rtlCol="0" anchor="ctr" anchorCtr="0"/>
            <a:lstStyle/>
            <a:p>
              <a:pPr marR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1" kern="0" dirty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Decrease in</a:t>
              </a:r>
            </a:p>
            <a:p>
              <a:pPr marR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1" kern="0" dirty="0" smtClean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tenure </a:t>
              </a:r>
              <a:r>
                <a:rPr kumimoji="0" lang="en-US" altLang="ja-JP" sz="1200" b="1" kern="0" dirty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posts for young faculty </a:t>
              </a:r>
              <a:r>
                <a:rPr kumimoji="0" lang="en-US" altLang="ja-JP" sz="1200" b="1" kern="0" dirty="0" smtClean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members</a:t>
              </a:r>
              <a:endParaRPr kumimoji="0" lang="en-US" altLang="ja-JP" sz="1200" b="1" kern="0" dirty="0">
                <a:solidFill>
                  <a:prstClr val="black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26" name="山形 25"/>
            <p:cNvSpPr/>
            <p:nvPr/>
          </p:nvSpPr>
          <p:spPr>
            <a:xfrm>
              <a:off x="3908243" y="1126469"/>
              <a:ext cx="2222813" cy="846362"/>
            </a:xfrm>
            <a:prstGeom prst="chevron">
              <a:avLst>
                <a:gd name="adj" fmla="val 23840"/>
              </a:avLst>
            </a:prstGeom>
            <a:solidFill>
              <a:srgbClr val="2C287F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72000" rIns="0" bIns="72000" rtlCol="0" anchor="ctr" anchorCtr="0"/>
            <a:lstStyle/>
            <a:p>
              <a:pPr lvl="0" algn="ctr" defTabSz="914400">
                <a:lnSpc>
                  <a:spcPct val="90000"/>
                </a:lnSpc>
                <a:defRPr/>
              </a:pPr>
              <a:r>
                <a:rPr kumimoji="0" lang="en-US" altLang="ja-JP" sz="1200" b="1" kern="0" dirty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Decrease in amount of time to concentrate on research</a:t>
              </a:r>
            </a:p>
          </p:txBody>
        </p:sp>
        <p:sp>
          <p:nvSpPr>
            <p:cNvPr id="27" name="山形 26"/>
            <p:cNvSpPr/>
            <p:nvPr/>
          </p:nvSpPr>
          <p:spPr>
            <a:xfrm>
              <a:off x="6048989" y="1126469"/>
              <a:ext cx="1396755" cy="846362"/>
            </a:xfrm>
            <a:prstGeom prst="chevron">
              <a:avLst>
                <a:gd name="adj" fmla="val 23840"/>
              </a:avLst>
            </a:prstGeom>
            <a:solidFill>
              <a:srgbClr val="2C287F">
                <a:lumMod val="20000"/>
                <a:lumOff val="8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72000" rIns="0" bIns="72000" rtlCol="0" anchor="ctr" anchorCtr="0"/>
            <a:lstStyle/>
            <a:p>
              <a:pPr marR="0" indent="0" algn="ctr" defTabSz="914400" fontAlgn="auto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1" kern="0" dirty="0" smtClean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Decrease</a:t>
              </a:r>
              <a:br>
                <a:rPr kumimoji="0" lang="en-US" altLang="ja-JP" sz="1200" b="1" kern="0" dirty="0" smtClean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</a:br>
              <a:r>
                <a:rPr kumimoji="0" lang="en-US" altLang="ja-JP" sz="1200" b="1" kern="0" dirty="0" smtClean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in </a:t>
              </a:r>
              <a:r>
                <a:rPr kumimoji="0" lang="en-US" altLang="ja-JP" sz="1200" b="1" kern="0" dirty="0">
                  <a:solidFill>
                    <a:prstClr val="black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research ability</a:t>
              </a: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7163622" y="728076"/>
              <a:ext cx="1916487" cy="1621347"/>
            </a:xfrm>
            <a:prstGeom prst="irregularSeal1">
              <a:avLst/>
            </a:prstGeom>
            <a:solidFill>
              <a:srgbClr val="C00000"/>
            </a:solidFill>
          </p:spPr>
          <p:txBody>
            <a:bodyPr wrap="square" lIns="72000" tIns="72000" rIns="72000" bIns="72000" rtlCol="0" anchor="ctr" anchorCtr="0">
              <a:noAutofit/>
            </a:bodyPr>
            <a:lstStyle/>
            <a:p>
              <a:pPr algn="ctr"/>
              <a:endPara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ja-JP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Critical</a:t>
              </a:r>
              <a:endPara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ja-JP" sz="16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Issues!</a:t>
              </a:r>
              <a:endParaRPr lang="en-US" altLang="ja-JP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ts val="2400"/>
                </a:lnSpc>
              </a:pPr>
              <a:endParaRPr lang="ja-JP" alt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9" name="右矢印 28"/>
          <p:cNvSpPr/>
          <p:nvPr/>
        </p:nvSpPr>
        <p:spPr>
          <a:xfrm>
            <a:off x="5737253" y="3893454"/>
            <a:ext cx="935562" cy="374206"/>
          </a:xfrm>
          <a:prstGeom prst="rightArrow">
            <a:avLst/>
          </a:prstGeom>
          <a:solidFill>
            <a:srgbClr val="2C287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</p:txBody>
      </p:sp>
      <p:grpSp>
        <p:nvGrpSpPr>
          <p:cNvPr id="31" name="グループ化 11"/>
          <p:cNvGrpSpPr/>
          <p:nvPr/>
        </p:nvGrpSpPr>
        <p:grpSpPr>
          <a:xfrm>
            <a:off x="626961" y="5667487"/>
            <a:ext cx="7281639" cy="820497"/>
            <a:chOff x="607076" y="5921508"/>
            <a:chExt cx="7664725" cy="828000"/>
          </a:xfrm>
        </p:grpSpPr>
        <p:sp>
          <p:nvSpPr>
            <p:cNvPr id="32" name="角丸四角形 31"/>
            <p:cNvSpPr/>
            <p:nvPr/>
          </p:nvSpPr>
          <p:spPr>
            <a:xfrm>
              <a:off x="607076" y="5921508"/>
              <a:ext cx="7664725" cy="828000"/>
            </a:xfrm>
            <a:prstGeom prst="roundRect">
              <a:avLst>
                <a:gd name="adj" fmla="val 45298"/>
              </a:avLst>
            </a:prstGeom>
            <a:solidFill>
              <a:srgbClr val="CE1126">
                <a:lumMod val="20000"/>
                <a:lumOff val="80000"/>
              </a:srgbClr>
            </a:solidFill>
            <a:ln w="38100" cap="flat" cmpd="sng" algn="ctr">
              <a:solidFill>
                <a:srgbClr val="2C287F"/>
              </a:solidFill>
              <a:prstDash val="solid"/>
              <a:miter lim="800000"/>
            </a:ln>
            <a:effectLst/>
          </p:spPr>
          <p:txBody>
            <a:bodyPr lIns="72000" tIns="72000" rIns="72000" bIns="72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endParaRPr>
            </a:p>
          </p:txBody>
        </p:sp>
        <p:sp>
          <p:nvSpPr>
            <p:cNvPr id="33" name="テキスト ボックス 32"/>
            <p:cNvSpPr txBox="1"/>
            <p:nvPr/>
          </p:nvSpPr>
          <p:spPr>
            <a:xfrm>
              <a:off x="1019598" y="6026044"/>
              <a:ext cx="6945997" cy="673319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noAutofit/>
            </a:bodyPr>
            <a:lstStyle/>
            <a:p>
              <a:pPr lvl="0" algn="ctr" defTabSz="914400">
                <a:lnSpc>
                  <a:spcPct val="90000"/>
                </a:lnSpc>
                <a:buClr>
                  <a:srgbClr val="CE1126"/>
                </a:buClr>
                <a:defRPr/>
              </a:pPr>
              <a:r>
                <a:rPr kumimoji="0" lang="en-US" altLang="ja-JP" sz="1600" b="1" kern="0" dirty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The first phase has already begun with the support </a:t>
              </a:r>
              <a:r>
                <a:rPr kumimoji="0" lang="en-US" altLang="ja-JP" sz="1600" b="1" kern="0" dirty="0" smtClean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of</a:t>
              </a:r>
            </a:p>
            <a:p>
              <a:pPr lvl="0" algn="ctr" defTabSz="914400">
                <a:lnSpc>
                  <a:spcPct val="90000"/>
                </a:lnSpc>
                <a:buClr>
                  <a:srgbClr val="CE1126"/>
                </a:buClr>
                <a:defRPr/>
              </a:pPr>
              <a:r>
                <a:rPr kumimoji="0" lang="en-US" altLang="ja-JP" sz="1600" b="1" kern="0" dirty="0" smtClean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the </a:t>
              </a:r>
              <a:r>
                <a:rPr kumimoji="0" lang="en-US" altLang="ja-JP" sz="1600" b="1" kern="0" dirty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Research </a:t>
              </a:r>
              <a:r>
                <a:rPr kumimoji="0" lang="en-US" altLang="ja-JP" sz="1600" b="1" kern="0" dirty="0" smtClean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Foundation for </a:t>
              </a:r>
              <a:r>
                <a:rPr kumimoji="0" lang="en-US" altLang="ja-JP" sz="1600" b="1" kern="0" dirty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Microbial </a:t>
              </a:r>
              <a:r>
                <a:rPr kumimoji="0" lang="en-US" altLang="ja-JP" sz="1600" b="1" kern="0" dirty="0" smtClean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Diseases of Osaka University, </a:t>
              </a:r>
            </a:p>
            <a:p>
              <a:pPr lvl="0" algn="ctr" defTabSz="914400">
                <a:lnSpc>
                  <a:spcPct val="90000"/>
                </a:lnSpc>
                <a:buClr>
                  <a:srgbClr val="CE1126"/>
                </a:buClr>
                <a:defRPr/>
              </a:pPr>
              <a:r>
                <a:rPr kumimoji="0" lang="en-US" altLang="ja-JP" sz="1600" b="1" kern="0" dirty="0" smtClean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and </a:t>
              </a:r>
              <a:r>
                <a:rPr kumimoji="0" lang="en-US" altLang="ja-JP" sz="1600" b="1" kern="0" dirty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Daikin Industries, </a:t>
              </a:r>
              <a:r>
                <a:rPr kumimoji="0" lang="en-US" altLang="ja-JP" sz="1600" b="1" kern="0" dirty="0" smtClean="0">
                  <a:solidFill>
                    <a:srgbClr val="2C287F"/>
                  </a:solidFill>
                  <a:latin typeface="Arial" panose="020B0604020202020204" pitchFamily="34" charset="0"/>
                  <a:ea typeface="Yu Gothic" panose="020B0400000000000000" pitchFamily="50" charset="-128"/>
                  <a:cs typeface="Arial" panose="020B0604020202020204" pitchFamily="34" charset="0"/>
                </a:rPr>
                <a:t>Ltd.</a:t>
              </a:r>
              <a:endParaRPr kumimoji="0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2C287F"/>
                </a:solidFill>
                <a:effectLst/>
                <a:uLnTx/>
                <a:uFillTx/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endParaRPr>
            </a:p>
          </p:txBody>
        </p:sp>
      </p:grpSp>
      <p:sp>
        <p:nvSpPr>
          <p:cNvPr id="34" name="右矢印 33"/>
          <p:cNvSpPr/>
          <p:nvPr/>
        </p:nvSpPr>
        <p:spPr>
          <a:xfrm rot="5400000">
            <a:off x="4265304" y="5390331"/>
            <a:ext cx="342278" cy="419212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2540468" y="4500998"/>
            <a:ext cx="3984036" cy="927800"/>
          </a:xfrm>
          <a:prstGeom prst="roundRect">
            <a:avLst>
              <a:gd name="adj" fmla="val 6619"/>
            </a:avLst>
          </a:prstGeom>
          <a:solidFill>
            <a:srgbClr val="FFFFFF"/>
          </a:solidFill>
          <a:ln w="57150" cap="flat" cmpd="sng" algn="ctr">
            <a:solidFill>
              <a:srgbClr val="2C287F"/>
            </a:solidFill>
            <a:prstDash val="solid"/>
            <a:miter lim="800000"/>
          </a:ln>
          <a:effectLst/>
        </p:spPr>
        <p:txBody>
          <a:bodyPr lIns="72000" tIns="72000" rIns="72000" bIns="720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2648213" y="4605916"/>
            <a:ext cx="3827507" cy="74174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152400" lvl="0" indent="-151200" defTabSz="914400">
              <a:lnSpc>
                <a:spcPct val="90000"/>
              </a:lnSpc>
              <a:spcAft>
                <a:spcPts val="300"/>
              </a:spcAft>
              <a:buFont typeface="Wingdings" charset="2"/>
              <a:buChar char="l"/>
              <a:defRPr/>
            </a:pPr>
            <a:r>
              <a:rPr lang="en-US" altLang="ja-JP" sz="1200" b="1" dirty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Cultivate internationally </a:t>
            </a:r>
            <a:r>
              <a:rPr lang="en-US" altLang="ja-JP" sz="1200" b="1" dirty="0" smtClean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outstanding researchers</a:t>
            </a:r>
            <a:endParaRPr lang="en-US" altLang="ja-JP" sz="1200" b="1" dirty="0">
              <a:solidFill>
                <a:srgbClr val="2C287F"/>
              </a:solidFill>
              <a:latin typeface="Arial" panose="020B0604020202020204" pitchFamily="34" charset="0"/>
              <a:ea typeface="Yu Gothic" panose="020B0400000000000000" pitchFamily="50" charset="-128"/>
              <a:cs typeface="Arial" panose="020B0604020202020204" pitchFamily="34" charset="0"/>
            </a:endParaRPr>
          </a:p>
          <a:p>
            <a:pPr marL="152400" lvl="0" indent="-151200" defTabSz="914400">
              <a:lnSpc>
                <a:spcPct val="90000"/>
              </a:lnSpc>
              <a:spcAft>
                <a:spcPts val="300"/>
              </a:spcAft>
              <a:buFont typeface="Wingdings" charset="2"/>
              <a:buChar char="l"/>
              <a:defRPr/>
            </a:pPr>
            <a:r>
              <a:rPr lang="en-US" altLang="ja-JP" sz="1200" b="1" dirty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Promote research at </a:t>
            </a:r>
            <a:r>
              <a:rPr lang="en-US" altLang="ja-JP" sz="1200" b="1" dirty="0" smtClean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the world’s </a:t>
            </a:r>
            <a:r>
              <a:rPr lang="en-US" altLang="ja-JP" sz="1200" b="1" dirty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highest level</a:t>
            </a:r>
          </a:p>
          <a:p>
            <a:pPr marL="152400" lvl="0" indent="-151200" defTabSz="914400">
              <a:lnSpc>
                <a:spcPct val="90000"/>
              </a:lnSpc>
              <a:spcAft>
                <a:spcPts val="300"/>
              </a:spcAft>
              <a:buFont typeface="Wingdings" charset="2"/>
              <a:buChar char="l"/>
              <a:defRPr/>
            </a:pPr>
            <a:r>
              <a:rPr lang="en-US" altLang="ja-JP" sz="1200" b="1" dirty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High-level research management </a:t>
            </a:r>
            <a:r>
              <a:rPr lang="en-US" altLang="ja-JP" sz="1200" b="1" dirty="0" smtClean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ability and high </a:t>
            </a:r>
            <a:r>
              <a:rPr lang="en-US" altLang="ja-JP" sz="1200" b="1" dirty="0">
                <a:solidFill>
                  <a:srgbClr val="2C287F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sense of morals</a:t>
            </a:r>
          </a:p>
        </p:txBody>
      </p:sp>
      <p:sp>
        <p:nvSpPr>
          <p:cNvPr id="40" name="フリーフォーム 39"/>
          <p:cNvSpPr/>
          <p:nvPr/>
        </p:nvSpPr>
        <p:spPr>
          <a:xfrm>
            <a:off x="4419081" y="4308739"/>
            <a:ext cx="45719" cy="216037"/>
          </a:xfrm>
          <a:custGeom>
            <a:avLst/>
            <a:gdLst>
              <a:gd name="connsiteX0" fmla="*/ 0 w 0"/>
              <a:gd name="connsiteY0" fmla="*/ 0 h 226577"/>
              <a:gd name="connsiteX1" fmla="*/ 0 w 0"/>
              <a:gd name="connsiteY1" fmla="*/ 226577 h 226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226577">
                <a:moveTo>
                  <a:pt x="0" y="0"/>
                </a:moveTo>
                <a:lnTo>
                  <a:pt x="0" y="226577"/>
                </a:lnTo>
              </a:path>
            </a:pathLst>
          </a:custGeom>
          <a:noFill/>
          <a:ln w="793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85853" y="3822828"/>
            <a:ext cx="2883314" cy="504000"/>
          </a:xfrm>
          <a:prstGeom prst="roundRect">
            <a:avLst>
              <a:gd name="adj" fmla="val 50000"/>
            </a:avLst>
          </a:prstGeom>
          <a:solidFill>
            <a:srgbClr val="FFFFFF"/>
          </a:solidFill>
        </p:spPr>
        <p:txBody>
          <a:bodyPr wrap="none" lIns="72000" tIns="72000" rIns="72000" bIns="72000" rtlCol="0" anchor="ctr" anchorCtr="0">
            <a:noAutofit/>
          </a:bodyPr>
          <a:lstStyle/>
          <a:p>
            <a:pPr lvl="0" algn="ctr" defTabSz="914400">
              <a:defRPr/>
            </a:pPr>
            <a:r>
              <a:rPr kumimoji="0" lang="en-US" altLang="ja-JP" sz="1600" b="1" kern="0" dirty="0">
                <a:solidFill>
                  <a:srgbClr val="002060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Hire Specially Designated</a:t>
            </a:r>
          </a:p>
          <a:p>
            <a:pPr lvl="0" algn="ctr" defTabSz="914400">
              <a:defRPr/>
            </a:pPr>
            <a:r>
              <a:rPr kumimoji="0" lang="en-US" altLang="ja-JP" sz="1600" b="1" kern="0" dirty="0">
                <a:solidFill>
                  <a:srgbClr val="002060"/>
                </a:solidFill>
                <a:latin typeface="Arial" panose="020B0604020202020204" pitchFamily="34" charset="0"/>
                <a:ea typeface="Yu Gothic" panose="020B0400000000000000" pitchFamily="50" charset="-128"/>
                <a:cs typeface="Arial" panose="020B0604020202020204" pitchFamily="34" charset="0"/>
              </a:rPr>
              <a:t>Professors</a:t>
            </a:r>
          </a:p>
        </p:txBody>
      </p:sp>
    </p:spTree>
    <p:extLst>
      <p:ext uri="{BB962C8B-B14F-4D97-AF65-F5344CB8AC3E}">
        <p14:creationId xmlns:p14="http://schemas.microsoft.com/office/powerpoint/2010/main" val="189035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テキスト ボックス 45"/>
          <p:cNvSpPr txBox="1"/>
          <p:nvPr/>
        </p:nvSpPr>
        <p:spPr>
          <a:xfrm>
            <a:off x="1019596" y="774469"/>
            <a:ext cx="7101042" cy="864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0090">
                  <a:tint val="92000"/>
                  <a:satMod val="170000"/>
                </a:srgbClr>
              </a:gs>
              <a:gs pos="15000">
                <a:srgbClr val="000090">
                  <a:tint val="92000"/>
                  <a:shade val="99000"/>
                  <a:satMod val="170000"/>
                </a:srgbClr>
              </a:gs>
              <a:gs pos="62000">
                <a:srgbClr val="000090">
                  <a:tint val="96000"/>
                  <a:shade val="80000"/>
                  <a:satMod val="170000"/>
                </a:srgbClr>
              </a:gs>
              <a:gs pos="97000">
                <a:srgbClr val="000090">
                  <a:tint val="98000"/>
                  <a:shade val="63000"/>
                  <a:satMod val="170000"/>
                </a:srgbClr>
              </a:gs>
              <a:gs pos="100000">
                <a:srgbClr val="000090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0090"/>
            </a:solidFill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rgbClr val="000090">
                <a:shade val="80000"/>
              </a:srgbClr>
            </a:contourClr>
          </a:sp3d>
        </p:spPr>
        <p:txBody>
          <a:bodyPr wrap="none" lIns="0" tIns="0" rIns="0" bIns="86400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2100" b="1" kern="0" dirty="0">
                <a:solidFill>
                  <a:prstClr val="white"/>
                </a:solidFill>
                <a:ea typeface="メイリオ" panose="020B0604030504040204" pitchFamily="50" charset="-128"/>
                <a:cs typeface="メイリオ" panose="020B0604030504040204" pitchFamily="50" charset="-128"/>
              </a:rPr>
              <a:t>Transforming the university with "Co-creation"</a:t>
            </a:r>
            <a:endParaRPr kumimoji="0" lang="ja-JP" altLang="en-US" sz="2100" b="1" kern="0" dirty="0">
              <a:solidFill>
                <a:prstClr val="white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1456566" y="1202253"/>
            <a:ext cx="6465078" cy="324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</p:spPr>
        <p:txBody>
          <a:bodyPr wrap="none" lIns="72000" tIns="0" rIns="144000" bIns="0" numCol="1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Implementing 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a virtuous cycle 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of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 knowledge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,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 talent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, and 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funds</a:t>
            </a:r>
            <a:endParaRPr kumimoji="0" lang="ja-JP" altLang="en-US" sz="16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Co-creation</a:t>
            </a:r>
            <a:r>
              <a:rPr lang="en-US" altLang="ja-JP" dirty="0"/>
              <a:t>: Approach </a:t>
            </a:r>
            <a:r>
              <a:rPr lang="en-US" altLang="ja-JP" dirty="0" smtClean="0"/>
              <a:t>4 (Gender Diversity)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-1883" y="2203912"/>
            <a:ext cx="9144000" cy="244800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48" name="上矢印 2"/>
          <p:cNvSpPr/>
          <p:nvPr/>
        </p:nvSpPr>
        <p:spPr>
          <a:xfrm>
            <a:off x="522975" y="1648691"/>
            <a:ext cx="8098050" cy="4994870"/>
          </a:xfrm>
          <a:custGeom>
            <a:avLst/>
            <a:gdLst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219364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6658093 w 8857007"/>
              <a:gd name="connsiteY3" fmla="*/ 2986008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4676893 w 8857007"/>
              <a:gd name="connsiteY3" fmla="*/ 620180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2191657 w 8829300"/>
              <a:gd name="connsiteY6" fmla="*/ 2986008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29300" h="5972016">
                <a:moveTo>
                  <a:pt x="3833093" y="627437"/>
                </a:moveTo>
                <a:lnTo>
                  <a:pt x="4411022" y="0"/>
                </a:lnTo>
                <a:lnTo>
                  <a:pt x="4988950" y="616097"/>
                </a:lnTo>
                <a:lnTo>
                  <a:pt x="4649186" y="620180"/>
                </a:lnTo>
                <a:cubicBezTo>
                  <a:pt x="5128156" y="2868582"/>
                  <a:pt x="7755243" y="5262128"/>
                  <a:pt x="8829300" y="5972016"/>
                </a:cubicBezTo>
                <a:lnTo>
                  <a:pt x="0" y="5972016"/>
                </a:lnTo>
                <a:cubicBezTo>
                  <a:pt x="1074057" y="5264547"/>
                  <a:pt x="3722915" y="2844390"/>
                  <a:pt x="4180114" y="627437"/>
                </a:cubicBezTo>
                <a:lnTo>
                  <a:pt x="3833093" y="627437"/>
                </a:lnTo>
                <a:close/>
              </a:path>
            </a:pathLst>
          </a:custGeom>
          <a:gradFill>
            <a:gsLst>
              <a:gs pos="0">
                <a:srgbClr val="7CCCF2"/>
              </a:gs>
              <a:gs pos="20640">
                <a:srgbClr val="97CFEF"/>
              </a:gs>
              <a:gs pos="52000">
                <a:srgbClr val="055DCD">
                  <a:lumMod val="45000"/>
                  <a:lumOff val="55000"/>
                </a:srgbClr>
              </a:gs>
              <a:gs pos="100000">
                <a:srgbClr val="444F99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07298" y="3005710"/>
            <a:ext cx="1521853" cy="584754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3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83123" y="2618701"/>
            <a:ext cx="185650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457200">
              <a:defRPr/>
            </a:pPr>
            <a:r>
              <a:rPr lang="en-US" altLang="ja-JP" sz="1600" b="1" dirty="0" smtClean="0">
                <a:solidFill>
                  <a:prstClr val="black"/>
                </a:solidFill>
                <a:ea typeface="メイリオ"/>
              </a:rPr>
              <a:t>Industry-University Collaboration</a:t>
            </a:r>
            <a:endParaRPr lang="ja-JP" altLang="en-US" sz="1600" b="1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888878" y="2627123"/>
            <a:ext cx="1620000" cy="1620000"/>
          </a:xfrm>
          <a:prstGeom prst="ellipse">
            <a:avLst/>
          </a:prstGeom>
          <a:gradFill rotWithShape="1">
            <a:gsLst>
              <a:gs pos="0">
                <a:srgbClr val="055DCD">
                  <a:tint val="92000"/>
                  <a:satMod val="170000"/>
                </a:srgbClr>
              </a:gs>
              <a:gs pos="15000">
                <a:srgbClr val="055DCD">
                  <a:tint val="92000"/>
                  <a:shade val="99000"/>
                  <a:satMod val="170000"/>
                </a:srgbClr>
              </a:gs>
              <a:gs pos="62000">
                <a:srgbClr val="055DCD">
                  <a:tint val="96000"/>
                  <a:shade val="80000"/>
                  <a:satMod val="170000"/>
                </a:srgbClr>
              </a:gs>
              <a:gs pos="97000">
                <a:srgbClr val="055DCD">
                  <a:tint val="98000"/>
                  <a:shade val="63000"/>
                  <a:satMod val="170000"/>
                </a:srgbClr>
              </a:gs>
              <a:gs pos="100000">
                <a:srgbClr val="055DCD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rgbClr val="055DCD"/>
            </a:contourClr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Industry-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University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Co-Creation</a:t>
            </a:r>
            <a:endParaRPr kumimoji="0" lang="ja-JP" altLang="en-US" sz="1200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73" name="角丸四角形 72"/>
          <p:cNvSpPr/>
          <p:nvPr/>
        </p:nvSpPr>
        <p:spPr>
          <a:xfrm>
            <a:off x="1169836" y="4741460"/>
            <a:ext cx="7003484" cy="984529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76200" cap="flat" cmpd="sng" algn="ctr">
            <a:solidFill>
              <a:srgbClr val="055DC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309179" y="4620583"/>
            <a:ext cx="1521853" cy="584754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2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2358544" y="4863440"/>
            <a:ext cx="4802908" cy="468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>
                <a:solidFill>
                  <a:schemeClr val="bg1"/>
                </a:solidFill>
                <a:ea typeface="メイリオ"/>
              </a:rPr>
              <a:t>Development of the university's “seed </a:t>
            </a:r>
            <a:r>
              <a:rPr kumimoji="0" lang="en-US" altLang="ja-JP" sz="1400" b="1" kern="0" dirty="0" smtClean="0">
                <a:solidFill>
                  <a:schemeClr val="bg1"/>
                </a:solidFill>
                <a:ea typeface="メイリオ"/>
              </a:rPr>
              <a:t>base”</a:t>
            </a:r>
          </a:p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schemeClr val="bg1"/>
                </a:solidFill>
                <a:ea typeface="メイリオ"/>
              </a:rPr>
              <a:t>collaborative </a:t>
            </a:r>
            <a:r>
              <a:rPr kumimoji="0" lang="en-US" altLang="ja-JP" sz="1400" b="1" kern="0" dirty="0">
                <a:solidFill>
                  <a:schemeClr val="bg1"/>
                </a:solidFill>
                <a:ea typeface="メイリオ"/>
              </a:rPr>
              <a:t>research systems</a:t>
            </a:r>
            <a:endParaRPr kumimoji="0" lang="ja-JP" altLang="en-US" sz="1400" b="1" kern="0" dirty="0">
              <a:solidFill>
                <a:schemeClr val="bg1"/>
              </a:solidFill>
              <a:ea typeface="メイリオ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755600" y="5372380"/>
            <a:ext cx="2513357" cy="3525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tabLst>
                <a:tab pos="3765550" algn="l"/>
              </a:tabLst>
              <a:defRPr/>
            </a:pPr>
            <a:r>
              <a:rPr kumimoji="0" lang="en-US" altLang="ja-JP" sz="1600" b="1" kern="0" dirty="0" smtClean="0">
                <a:solidFill>
                  <a:prstClr val="black"/>
                </a:solidFill>
                <a:ea typeface="メイリオ"/>
              </a:rPr>
              <a:t>66 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joint research labs</a:t>
            </a:r>
          </a:p>
          <a:p>
            <a:pPr defTabSz="457200">
              <a:tabLst>
                <a:tab pos="3765550" algn="l"/>
              </a:tabLst>
              <a:defRPr/>
            </a:pPr>
            <a:endParaRPr kumimoji="0" lang="en-US" altLang="ja-JP" sz="16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6089188" y="5486369"/>
            <a:ext cx="1800000" cy="215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defRPr/>
            </a:pPr>
            <a:r>
              <a:rPr kumimoji="0" lang="en-US" altLang="zh-TW" sz="1200" b="1" kern="0" dirty="0" smtClean="0">
                <a:solidFill>
                  <a:prstClr val="black"/>
                </a:solidFill>
                <a:ea typeface="メイリオ"/>
              </a:rPr>
              <a:t>As of September 1, 2017</a:t>
            </a:r>
            <a:endParaRPr kumimoji="0" lang="ja-JP" altLang="en-US" sz="12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80" name="爆発 2 79"/>
          <p:cNvSpPr/>
          <p:nvPr/>
        </p:nvSpPr>
        <p:spPr>
          <a:xfrm rot="1385361">
            <a:off x="1258406" y="4943319"/>
            <a:ext cx="1224000" cy="1260000"/>
          </a:xfrm>
          <a:prstGeom prst="irregularSeal2">
            <a:avLst/>
          </a:prstGeom>
          <a:solidFill>
            <a:srgbClr val="A22402"/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 rot="20422446">
            <a:off x="1352311" y="5347417"/>
            <a:ext cx="1036185" cy="708327"/>
          </a:xfrm>
          <a:prstGeom prst="rect">
            <a:avLst/>
          </a:prstGeom>
          <a:noFill/>
        </p:spPr>
        <p:txBody>
          <a:bodyPr wrap="none" lIns="0" tIns="0" rIns="0" bIns="0" numCol="1" rtlCol="0" anchor="t" anchorCtr="0">
            <a:no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prstClr val="white"/>
                </a:solidFill>
                <a:ea typeface="メイリオ"/>
              </a:rPr>
              <a:t>First </a:t>
            </a:r>
          </a:p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prstClr val="white"/>
                </a:solidFill>
                <a:ea typeface="メイリオ"/>
              </a:rPr>
              <a:t>in Japan</a:t>
            </a:r>
            <a:endParaRPr kumimoji="0" lang="ja-JP" altLang="en-US" sz="1400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309179" y="6008423"/>
            <a:ext cx="1521853" cy="584754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1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2200260" y="5993380"/>
            <a:ext cx="4771032" cy="504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srgbClr val="2D287F"/>
                </a:solidFill>
                <a:ea typeface="メイリオ"/>
              </a:rPr>
              <a:t>Technology consultations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srgbClr val="2D287F"/>
                </a:solidFill>
                <a:ea typeface="メイリオ"/>
              </a:rPr>
              <a:t>Individual joint research</a:t>
            </a:r>
            <a:endParaRPr kumimoji="0" lang="ja-JP" altLang="en-US" sz="1600" b="1" kern="0" dirty="0">
              <a:solidFill>
                <a:srgbClr val="2D287F"/>
              </a:solidFill>
              <a:ea typeface="メイリオ"/>
            </a:endParaRPr>
          </a:p>
        </p:txBody>
      </p:sp>
      <p:grpSp>
        <p:nvGrpSpPr>
          <p:cNvPr id="93" name="グループ化 92"/>
          <p:cNvGrpSpPr/>
          <p:nvPr/>
        </p:nvGrpSpPr>
        <p:grpSpPr>
          <a:xfrm>
            <a:off x="3512122" y="3441441"/>
            <a:ext cx="5627502" cy="576000"/>
            <a:chOff x="3256012" y="2667885"/>
            <a:chExt cx="5104540" cy="396000"/>
          </a:xfrm>
        </p:grpSpPr>
        <p:sp>
          <p:nvSpPr>
            <p:cNvPr id="94" name="テキスト ボックス 93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Nurture/employ young researchers </a:t>
              </a:r>
              <a:r>
                <a:rPr kumimoji="0" lang="en-US" altLang="ja-JP" sz="1600" b="1" kern="0" dirty="0" smtClean="0">
                  <a:solidFill>
                    <a:prstClr val="black"/>
                  </a:solidFill>
                  <a:ea typeface="メイリオ"/>
                </a:rPr>
                <a:t>through</a:t>
              </a:r>
            </a:p>
            <a:p>
              <a:pPr defTabSz="457200">
                <a:defRPr/>
              </a:pPr>
              <a:r>
                <a:rPr kumimoji="0" lang="en-US" altLang="ja-JP" sz="1600" b="1" kern="0" dirty="0" smtClean="0">
                  <a:solidFill>
                    <a:prstClr val="black"/>
                  </a:solidFill>
                  <a:ea typeface="メイリオ"/>
                </a:rPr>
                <a:t>Co-creation</a:t>
              </a:r>
              <a:endParaRPr kumimoji="0" lang="en-US" altLang="ja-JP" sz="1600" b="1" kern="0" dirty="0">
                <a:solidFill>
                  <a:prstClr val="black"/>
                </a:solidFill>
                <a:ea typeface="メイリオ"/>
              </a:endParaRPr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3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3512122" y="2840412"/>
            <a:ext cx="5627502" cy="576000"/>
            <a:chOff x="3256012" y="2667885"/>
            <a:chExt cx="5104540" cy="396000"/>
          </a:xfrm>
        </p:grpSpPr>
        <p:sp>
          <p:nvSpPr>
            <p:cNvPr id="34" name="テキスト ボックス 33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r>
                <a:rPr lang="en-US" altLang="ja-JP" sz="1600" b="1" dirty="0">
                  <a:solidFill>
                    <a:srgbClr val="A11717"/>
                  </a:solidFill>
                  <a:latin typeface="Arial" panose="020B0604020202020204" pitchFamily="34" charset="0"/>
                  <a:ea typeface="メイリオ" panose="020B0604030504040204" pitchFamily="50" charset="-128"/>
                </a:rPr>
                <a:t>Nurture innovative leaders </a:t>
              </a:r>
              <a:r>
                <a:rPr lang="en-US" altLang="ja-JP" sz="1600" b="1" dirty="0">
                  <a:solidFill>
                    <a:srgbClr val="000000"/>
                  </a:solidFill>
                  <a:latin typeface="Arial" panose="020B0604020202020204" pitchFamily="34" charset="0"/>
                  <a:ea typeface="メイリオ" panose="020B0604030504040204" pitchFamily="50" charset="-128"/>
                </a:rPr>
                <a:t>through Co-creation</a:t>
              </a:r>
              <a:endParaRPr lang="ja-JP" altLang="ja-JP" sz="1600" dirty="0">
                <a:effectLst/>
              </a:endParaRPr>
            </a:p>
          </p:txBody>
        </p:sp>
        <p:sp>
          <p:nvSpPr>
            <p:cNvPr id="35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2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3512122" y="4042471"/>
            <a:ext cx="5627502" cy="576000"/>
            <a:chOff x="3256012" y="2667885"/>
            <a:chExt cx="5104540" cy="396000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Promote gender equality</a:t>
              </a:r>
              <a:r>
                <a:rPr kumimoji="0" lang="en-US" altLang="ja-JP" sz="1600" b="1" kern="0" dirty="0">
                  <a:solidFill>
                    <a:prstClr val="black"/>
                  </a:solidFill>
                  <a:ea typeface="メイリオ"/>
                </a:rPr>
                <a:t> facilitated by our industry-university circular development program</a:t>
              </a:r>
              <a:endParaRPr kumimoji="0" lang="ja-JP" altLang="en-US" sz="1600" b="1" kern="0" dirty="0">
                <a:solidFill>
                  <a:srgbClr val="A11717"/>
                </a:solidFill>
                <a:ea typeface="メイリオ"/>
              </a:endParaRPr>
            </a:p>
          </p:txBody>
        </p:sp>
        <p:sp>
          <p:nvSpPr>
            <p:cNvPr id="38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 smtClean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4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3512122" y="2234452"/>
            <a:ext cx="5627502" cy="580931"/>
            <a:chOff x="3256012" y="2657745"/>
            <a:chExt cx="5104540" cy="399390"/>
          </a:xfrm>
        </p:grpSpPr>
        <p:sp>
          <p:nvSpPr>
            <p:cNvPr id="40" name="テキスト ボックス 39"/>
            <p:cNvSpPr txBox="1"/>
            <p:nvPr/>
          </p:nvSpPr>
          <p:spPr>
            <a:xfrm>
              <a:off x="3536552" y="265774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Comprehensive industry-university collaboration </a:t>
              </a:r>
              <a:r>
                <a:rPr kumimoji="0" lang="en-US" altLang="ja-JP" sz="1600" b="1" kern="0" dirty="0">
                  <a:solidFill>
                    <a:prstClr val="black"/>
                  </a:solidFill>
                  <a:ea typeface="メイリオ"/>
                </a:rPr>
                <a:t>from </a:t>
              </a:r>
              <a:r>
                <a:rPr kumimoji="0" lang="en-US" altLang="ja-JP" sz="1600" b="1" kern="0" dirty="0" smtClean="0">
                  <a:solidFill>
                    <a:srgbClr val="A11717"/>
                  </a:solidFill>
                  <a:ea typeface="メイリオ"/>
                </a:rPr>
                <a:t>the </a:t>
              </a: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fundamental research stage</a:t>
              </a:r>
              <a:endParaRPr kumimoji="0" lang="ja-JP" altLang="en-US" sz="1600" b="1" kern="0" dirty="0">
                <a:solidFill>
                  <a:srgbClr val="A11717"/>
                </a:solidFill>
                <a:ea typeface="メイリオ"/>
              </a:endParaRPr>
            </a:p>
          </p:txBody>
        </p:sp>
        <p:sp>
          <p:nvSpPr>
            <p:cNvPr id="41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 smtClean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1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3504548" y="4044948"/>
            <a:ext cx="5616000" cy="57600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119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テキスト ボックス 40"/>
          <p:cNvSpPr txBox="1"/>
          <p:nvPr/>
        </p:nvSpPr>
        <p:spPr>
          <a:xfrm>
            <a:off x="829126" y="1108359"/>
            <a:ext cx="5728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220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rgbClr val="3366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GPｺﾞｼｯｸE"/>
                <a:cs typeface="Arial" panose="020B0604020202020204" pitchFamily="34" charset="0"/>
              </a:rPr>
              <a:t>Programs for 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GPｺﾞｼｯｸE"/>
                <a:cs typeface="Arial" panose="020B0604020202020204" pitchFamily="34" charset="0"/>
              </a:rPr>
              <a:t>developmental and</a:t>
            </a:r>
          </a:p>
          <a:p>
            <a:pPr marL="0" marR="0" lvl="0" indent="0" algn="l" defTabSz="4220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GPｺﾞｼｯｸE"/>
                <a:cs typeface="Arial" panose="020B0604020202020204" pitchFamily="34" charset="0"/>
              </a:rPr>
              <a:t>diverse 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rgbClr val="3366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GPｺﾞｼｯｸE"/>
                <a:cs typeface="Arial" panose="020B0604020202020204" pitchFamily="34" charset="0"/>
              </a:rPr>
              <a:t>career paths 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HGPｺﾞｼｯｸE"/>
                <a:cs typeface="Arial" panose="020B0604020202020204" pitchFamily="34" charset="0"/>
              </a:rPr>
              <a:t>for 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A11717"/>
                </a:solidFill>
                <a:effectLst/>
                <a:uLnTx/>
                <a:uFillTx/>
                <a:latin typeface="Arial" panose="020B0604020202020204" pitchFamily="34" charset="0"/>
                <a:ea typeface="HGPｺﾞｼｯｸE"/>
                <a:cs typeface="Arial" panose="020B0604020202020204" pitchFamily="34" charset="0"/>
              </a:rPr>
              <a:t>women </a:t>
            </a:r>
            <a:r>
              <a:rPr kumimoji="1" lang="en-US" altLang="ja-JP" sz="1800" b="1" i="0" u="none" strike="noStrike" kern="0" cap="none" spc="0" normalizeH="0" baseline="0" noProof="0" dirty="0">
                <a:ln>
                  <a:noFill/>
                </a:ln>
                <a:solidFill>
                  <a:srgbClr val="A11717"/>
                </a:solidFill>
                <a:effectLst/>
                <a:uLnTx/>
                <a:uFillTx/>
                <a:latin typeface="Arial" panose="020B0604020202020204" pitchFamily="34" charset="0"/>
                <a:ea typeface="HGPｺﾞｼｯｸE"/>
                <a:cs typeface="Arial" panose="020B0604020202020204" pitchFamily="34" charset="0"/>
              </a:rPr>
              <a:t>in research</a:t>
            </a:r>
            <a:endParaRPr kumimoji="1" lang="ja-JP" altLang="en-US" sz="1800" b="1" i="0" u="none" strike="noStrike" kern="0" cap="none" spc="0" normalizeH="0" baseline="0" noProof="0" dirty="0">
              <a:ln>
                <a:noFill/>
              </a:ln>
              <a:solidFill>
                <a:srgbClr val="A11717"/>
              </a:solidFill>
              <a:effectLst/>
              <a:uLnTx/>
              <a:uFillTx/>
              <a:latin typeface="Arial" panose="020B0604020202020204" pitchFamily="34" charset="0"/>
              <a:ea typeface="HGPｺﾞｼｯｸE"/>
              <a:cs typeface="Arial" panose="020B0604020202020204" pitchFamily="34" charset="0"/>
            </a:endParaRPr>
          </a:p>
        </p:txBody>
      </p:sp>
      <p:sp>
        <p:nvSpPr>
          <p:cNvPr id="3" name="平行四辺形 2"/>
          <p:cNvSpPr/>
          <p:nvPr/>
        </p:nvSpPr>
        <p:spPr>
          <a:xfrm>
            <a:off x="1011530" y="513092"/>
            <a:ext cx="7799207" cy="380437"/>
          </a:xfrm>
          <a:prstGeom prst="parallelogram">
            <a:avLst/>
          </a:prstGeom>
          <a:gradFill>
            <a:gsLst>
              <a:gs pos="20640">
                <a:schemeClr val="accent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Promoting </a:t>
            </a:r>
            <a:r>
              <a:rPr lang="en-US" altLang="ja-JP" dirty="0"/>
              <a:t>C</a:t>
            </a:r>
            <a:r>
              <a:rPr lang="en-US" altLang="ja-JP" dirty="0" smtClean="0"/>
              <a:t>ontinuing </a:t>
            </a:r>
            <a:r>
              <a:rPr lang="en-US" altLang="ja-JP" dirty="0"/>
              <a:t>E</a:t>
            </a:r>
            <a:r>
              <a:rPr lang="en-US" altLang="ja-JP" dirty="0" smtClean="0"/>
              <a:t>ducation and</a:t>
            </a:r>
            <a:endParaRPr kumimoji="1" lang="ja-JP" altLang="en-US" dirty="0"/>
          </a:p>
        </p:txBody>
      </p:sp>
      <p:sp>
        <p:nvSpPr>
          <p:cNvPr id="5" name="タイトル 3"/>
          <p:cNvSpPr txBox="1">
            <a:spLocks/>
          </p:cNvSpPr>
          <p:nvPr/>
        </p:nvSpPr>
        <p:spPr>
          <a:xfrm>
            <a:off x="1368000" y="466765"/>
            <a:ext cx="6408000" cy="431800"/>
          </a:xfrm>
          <a:prstGeom prst="rect">
            <a:avLst/>
          </a:prstGeom>
        </p:spPr>
        <p:txBody>
          <a:bodyPr wrap="square" lIns="0" tIns="0" rIns="0" bIns="3600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2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noProof="0" dirty="0" smtClean="0">
                <a:solidFill>
                  <a:prstClr val="white"/>
                </a:solidFill>
                <a:latin typeface="Times New Roman Bold"/>
                <a:ea typeface="HGP創英角ｺﾞｼｯｸUB"/>
              </a:rPr>
              <a:t>De</a:t>
            </a:r>
            <a:r>
              <a:rPr kumimoji="1" lang="en-US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創英角ｺﾞｼｯｸUB"/>
              </a:rPr>
              <a:t>velopment </a:t>
            </a:r>
            <a:r>
              <a:rPr kumimoji="1" lang="en-US" altLang="ja-JP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創英角ｺﾞｼｯｸUB"/>
              </a:rPr>
              <a:t>of </a:t>
            </a:r>
            <a:r>
              <a:rPr kumimoji="1" lang="en-US" altLang="ja-JP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創英角ｺﾞｼｯｸUB"/>
              </a:rPr>
              <a:t>Women </a:t>
            </a:r>
            <a:r>
              <a:rPr lang="en-US" altLang="ja-JP" dirty="0">
                <a:solidFill>
                  <a:prstClr val="white"/>
                </a:solidFill>
                <a:latin typeface="Times New Roman Bold"/>
                <a:ea typeface="HGP創英角ｺﾞｼｯｸUB"/>
              </a:rPr>
              <a:t>R</a:t>
            </a:r>
            <a:r>
              <a:rPr kumimoji="1" lang="en-US" altLang="ja-JP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創英角ｺﾞｼｯｸUB"/>
              </a:rPr>
              <a:t>esearchers</a:t>
            </a:r>
            <a:endParaRPr kumimoji="1" lang="ja-JP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 Bold"/>
              <a:ea typeface="HGP創英角ｺﾞｼｯｸUB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578363" y="5781471"/>
            <a:ext cx="3291142" cy="304634"/>
          </a:xfrm>
          <a:prstGeom prst="rect">
            <a:avLst/>
          </a:prstGeom>
          <a:solidFill>
            <a:srgbClr val="FFE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220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62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225530" y="1107564"/>
            <a:ext cx="2698482" cy="690522"/>
          </a:xfrm>
          <a:prstGeom prst="roundRect">
            <a:avLst>
              <a:gd name="adj" fmla="val 50000"/>
            </a:avLst>
          </a:prstGeom>
          <a:solidFill>
            <a:srgbClr val="D03030"/>
          </a:solidFill>
          <a:ln w="38100">
            <a:solidFill>
              <a:schemeClr val="bg1"/>
            </a:solidFill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4220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Circular Development</a:t>
            </a:r>
          </a:p>
          <a:p>
            <a:pPr marL="0" marR="0" lvl="0" indent="0" algn="ctr" defTabSz="4220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Program</a:t>
            </a:r>
            <a:endParaRPr kumimoji="1" lang="zh-TW" alt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3" name="右矢印 32"/>
          <p:cNvSpPr/>
          <p:nvPr/>
        </p:nvSpPr>
        <p:spPr>
          <a:xfrm>
            <a:off x="5861506" y="1250112"/>
            <a:ext cx="285932" cy="358042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220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62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55357" y="5764991"/>
            <a:ext cx="7841492" cy="3211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22041" rtl="0" eaLnBrk="1" fontAlgn="auto" latinLnBrk="0" hangingPunct="1">
              <a:lnSpc>
                <a:spcPts val="25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846" b="1" i="0" u="none" strike="noStrike" kern="1200" cap="none" spc="0" normalizeH="0" baseline="0" noProof="0" dirty="0" smtClean="0">
                <a:ln>
                  <a:noFill/>
                </a:ln>
                <a:solidFill>
                  <a:srgbClr val="DB5F5F"/>
                </a:solidFill>
                <a:effectLst/>
                <a:uLnTx/>
                <a:uFillTx/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●</a:t>
            </a:r>
            <a:r>
              <a:rPr kumimoji="1" lang="en-US" altLang="ja-JP" sz="184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Women researchers employed by the </a:t>
            </a:r>
            <a:r>
              <a:rPr kumimoji="1" lang="en-US" altLang="ja-JP" sz="1846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Cross-appointment system:</a:t>
            </a:r>
            <a:endParaRPr kumimoji="1" lang="en-US" altLang="ja-JP" sz="1846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9465" y="1851852"/>
            <a:ext cx="9158598" cy="36747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220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662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8" name="円/楕円 7"/>
          <p:cNvSpPr/>
          <p:nvPr/>
        </p:nvSpPr>
        <p:spPr>
          <a:xfrm>
            <a:off x="232715" y="1978606"/>
            <a:ext cx="8691297" cy="3261905"/>
          </a:xfrm>
          <a:prstGeom prst="ellipse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108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8585" y="2305581"/>
            <a:ext cx="5099560" cy="2355128"/>
          </a:xfrm>
          <a:prstGeom prst="rect">
            <a:avLst/>
          </a:prstGeom>
        </p:spPr>
      </p:pic>
      <p:pic>
        <p:nvPicPr>
          <p:cNvPr id="10" name="図 9" descr="icon_2y_19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833524" y="4064164"/>
            <a:ext cx="913481" cy="90992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3171981" y="3762380"/>
            <a:ext cx="970494" cy="930814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33231" rIns="0" bIns="0" rtlCol="0" anchor="ctr" anchorCtr="0">
            <a:noAutofit/>
          </a:bodyPr>
          <a:lstStyle/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Industry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3962" y="1735693"/>
            <a:ext cx="621536" cy="1043426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780643" y="1784763"/>
            <a:ext cx="1120184" cy="1030463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33231" rIns="0" bIns="0" rtlCol="0" anchor="ctr" anchorCtr="0">
            <a:noAutofit/>
          </a:bodyPr>
          <a:lstStyle/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GPｺﾞｼｯｸE"/>
                <a:cs typeface="Arial" panose="020B0604020202020204" pitchFamily="34" charset="0"/>
              </a:rPr>
              <a:t>Research </a:t>
            </a:r>
          </a:p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HGPｺﾞｼｯｸE"/>
                <a:cs typeface="Arial" panose="020B0604020202020204" pitchFamily="34" charset="0"/>
              </a:rPr>
              <a:t>Institutes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HGPｺﾞｼｯｸE"/>
              <a:cs typeface="Arial" panose="020B0604020202020204" pitchFamily="34" charset="0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029307" y="3021683"/>
            <a:ext cx="1985606" cy="36165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66462" rIns="0" bIns="0" rtlCol="0" anchor="ctr"/>
          <a:lstStyle/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●</a:t>
            </a:r>
            <a:r>
              <a:rPr kumimoji="0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Joint Research</a:t>
            </a:r>
            <a:endParaRPr kumimoji="0" lang="ja-JP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2028585" y="4427963"/>
            <a:ext cx="2725252" cy="36165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66462" rIns="0" bIns="0" rtlCol="0" anchor="ctr"/>
          <a:lstStyle/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●</a:t>
            </a:r>
            <a:r>
              <a:rPr kumimoji="0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Internship</a:t>
            </a:r>
            <a:endParaRPr kumimoji="0" lang="ja-JP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grpSp>
        <p:nvGrpSpPr>
          <p:cNvPr id="17" name="グループ化 16"/>
          <p:cNvGrpSpPr/>
          <p:nvPr/>
        </p:nvGrpSpPr>
        <p:grpSpPr>
          <a:xfrm>
            <a:off x="1442973" y="1932946"/>
            <a:ext cx="1423463" cy="1044068"/>
            <a:chOff x="156342" y="2029488"/>
            <a:chExt cx="1893646" cy="1388933"/>
          </a:xfrm>
        </p:grpSpPr>
        <p:pic>
          <p:nvPicPr>
            <p:cNvPr id="18" name="図 1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6342" y="2083899"/>
              <a:ext cx="797919" cy="1276590"/>
            </a:xfrm>
            <a:prstGeom prst="rect">
              <a:avLst/>
            </a:prstGeom>
          </p:spPr>
        </p:pic>
        <p:pic>
          <p:nvPicPr>
            <p:cNvPr id="19" name="図 1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54702" y="2191006"/>
              <a:ext cx="629972" cy="1169483"/>
            </a:xfrm>
            <a:prstGeom prst="rect">
              <a:avLst/>
            </a:prstGeom>
          </p:spPr>
        </p:pic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2523" y="2029488"/>
              <a:ext cx="1857465" cy="1388933"/>
            </a:xfrm>
            <a:prstGeom prst="rect">
              <a:avLst/>
            </a:prstGeom>
          </p:spPr>
        </p:pic>
      </p:grpSp>
      <p:grpSp>
        <p:nvGrpSpPr>
          <p:cNvPr id="21" name="グループ化 20"/>
          <p:cNvGrpSpPr/>
          <p:nvPr/>
        </p:nvGrpSpPr>
        <p:grpSpPr>
          <a:xfrm>
            <a:off x="1689040" y="3461520"/>
            <a:ext cx="1552130" cy="1026741"/>
            <a:chOff x="2761157" y="4109253"/>
            <a:chExt cx="1908447" cy="1262447"/>
          </a:xfrm>
        </p:grpSpPr>
        <p:pic>
          <p:nvPicPr>
            <p:cNvPr id="22" name="Picture 4" descr="C:\Users\yumiko\Desktop\suraido\jyosei_E_1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140929" y="4267096"/>
              <a:ext cx="528675" cy="11046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5" descr="C:\Users\yumiko\Desktop\suraido\jyosei_F_3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2761157" y="4109253"/>
              <a:ext cx="1545046" cy="1262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図 23" descr="university.ico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541" y="2228934"/>
            <a:ext cx="1161282" cy="1161278"/>
          </a:xfrm>
          <a:prstGeom prst="rect">
            <a:avLst/>
          </a:prstGeom>
        </p:spPr>
      </p:pic>
      <p:sp>
        <p:nvSpPr>
          <p:cNvPr id="25" name="テキスト ボックス 24"/>
          <p:cNvSpPr txBox="1"/>
          <p:nvPr/>
        </p:nvSpPr>
        <p:spPr>
          <a:xfrm>
            <a:off x="5914898" y="2911482"/>
            <a:ext cx="1249343" cy="1117242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txBody>
          <a:bodyPr wrap="none" lIns="0" tIns="33231" rIns="0" bIns="0" rtlCol="0" anchor="ctr" anchorCtr="0">
            <a:noAutofit/>
          </a:bodyPr>
          <a:lstStyle/>
          <a:p>
            <a:pPr marL="0" marR="0" lvl="0" indent="0" algn="ctr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University</a:t>
            </a:r>
            <a:endParaRPr kumimoji="1" lang="ja-JP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grpSp>
        <p:nvGrpSpPr>
          <p:cNvPr id="26" name="グループ化 25"/>
          <p:cNvGrpSpPr/>
          <p:nvPr/>
        </p:nvGrpSpPr>
        <p:grpSpPr>
          <a:xfrm>
            <a:off x="6228249" y="3663443"/>
            <a:ext cx="1315616" cy="1140318"/>
            <a:chOff x="7193069" y="2697119"/>
            <a:chExt cx="1541497" cy="1336101"/>
          </a:xfrm>
        </p:grpSpPr>
        <p:pic>
          <p:nvPicPr>
            <p:cNvPr id="27" name="図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93069" y="2697119"/>
              <a:ext cx="604427" cy="1336101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52372" y="2723954"/>
              <a:ext cx="1082194" cy="1231289"/>
            </a:xfrm>
            <a:prstGeom prst="rect">
              <a:avLst/>
            </a:prstGeom>
          </p:spPr>
        </p:pic>
      </p:grpSp>
      <p:grpSp>
        <p:nvGrpSpPr>
          <p:cNvPr id="29" name="グループ化 28"/>
          <p:cNvGrpSpPr/>
          <p:nvPr/>
        </p:nvGrpSpPr>
        <p:grpSpPr>
          <a:xfrm>
            <a:off x="7258949" y="3147972"/>
            <a:ext cx="1604380" cy="577227"/>
            <a:chOff x="6473272" y="1913547"/>
            <a:chExt cx="1890541" cy="680183"/>
          </a:xfrm>
        </p:grpSpPr>
        <p:sp>
          <p:nvSpPr>
            <p:cNvPr id="30" name="正方形/長方形 29"/>
            <p:cNvSpPr/>
            <p:nvPr/>
          </p:nvSpPr>
          <p:spPr>
            <a:xfrm>
              <a:off x="6473272" y="1913547"/>
              <a:ext cx="1890541" cy="68018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09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220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62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pic>
          <p:nvPicPr>
            <p:cNvPr id="31" name="Picture 2" descr="C:\Users\u422345k\Downloads\logo_B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5415" y="2030641"/>
              <a:ext cx="1652977" cy="428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正方形/長方形 31"/>
          <p:cNvSpPr/>
          <p:nvPr/>
        </p:nvSpPr>
        <p:spPr>
          <a:xfrm>
            <a:off x="7235671" y="3678589"/>
            <a:ext cx="1386590" cy="36165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lIns="0" tIns="66462" rIns="0" bIns="0" rtlCol="0" anchor="ctr"/>
          <a:lstStyle/>
          <a:p>
            <a:pPr marL="0" marR="0" lvl="0" indent="0" algn="l" defTabSz="84408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ja-JP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●</a:t>
            </a:r>
            <a:r>
              <a:rPr kumimoji="0" lang="en-US" altLang="ja-JP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Relearn</a:t>
            </a:r>
            <a:endParaRPr kumimoji="0" lang="ja-JP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2121842" y="4874744"/>
            <a:ext cx="504245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844083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glow rad="177800">
                    <a:prstClr val="white"/>
                  </a:glow>
                </a:effectLst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Plans are in place to increase collaboration between research affiliates and 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glow rad="177800">
                    <a:prstClr val="white"/>
                  </a:glow>
                </a:effectLst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corporations.</a:t>
            </a: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>
                <a:glow rad="177800">
                  <a:prstClr val="white"/>
                </a:glow>
              </a:effectLst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grpSp>
        <p:nvGrpSpPr>
          <p:cNvPr id="36" name="グループ化 35"/>
          <p:cNvGrpSpPr/>
          <p:nvPr/>
        </p:nvGrpSpPr>
        <p:grpSpPr>
          <a:xfrm>
            <a:off x="46513" y="3382287"/>
            <a:ext cx="1504319" cy="1202619"/>
            <a:chOff x="276973" y="3245202"/>
            <a:chExt cx="1202117" cy="1107240"/>
          </a:xfrm>
        </p:grpSpPr>
        <p:sp>
          <p:nvSpPr>
            <p:cNvPr id="37" name="楕円 3"/>
            <p:cNvSpPr/>
            <p:nvPr/>
          </p:nvSpPr>
          <p:spPr>
            <a:xfrm>
              <a:off x="276973" y="3245202"/>
              <a:ext cx="1202117" cy="1107240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220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endParaRPr>
            </a:p>
          </p:txBody>
        </p:sp>
        <p:sp>
          <p:nvSpPr>
            <p:cNvPr id="38" name="テキスト ボックス 37"/>
            <p:cNvSpPr txBox="1"/>
            <p:nvPr/>
          </p:nvSpPr>
          <p:spPr>
            <a:xfrm>
              <a:off x="300548" y="3593888"/>
              <a:ext cx="1137507" cy="4649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422041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  <a:t>Cross-</a:t>
              </a:r>
            </a:p>
            <a:p>
              <a:pPr marL="0" marR="0" lvl="0" indent="0" algn="ctr" defTabSz="422041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  <a:t>Appointment</a:t>
              </a:r>
            </a:p>
            <a:p>
              <a:pPr marL="0" marR="0" lvl="0" indent="0" algn="ctr" defTabSz="422041" rtl="0" eaLnBrk="1" fontAlgn="auto" latinLnBrk="0" hangingPunct="1">
                <a:lnSpc>
                  <a:spcPts val="1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メイリオ" panose="020B0604030504040204" pitchFamily="50" charset="-128"/>
                  <a:cs typeface="Arial" panose="020B0604020202020204" pitchFamily="34" charset="0"/>
                </a:rPr>
                <a:t>System</a:t>
              </a:r>
              <a:endParaRPr kumimoji="1" lang="en-US" altLang="ja-JP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endParaRPr>
            </a:p>
          </p:txBody>
        </p:sp>
      </p:grpSp>
      <p:pic>
        <p:nvPicPr>
          <p:cNvPr id="39" name="Picture 6" descr="http://yajidesign.com/i/0122/0122_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9508424">
            <a:off x="453441" y="4627793"/>
            <a:ext cx="648228" cy="975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正方形/長方形 39"/>
          <p:cNvSpPr/>
          <p:nvPr/>
        </p:nvSpPr>
        <p:spPr>
          <a:xfrm>
            <a:off x="3231666" y="2740311"/>
            <a:ext cx="280798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>
                    <a:lumMod val="50000"/>
                  </a:srgbClr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Realizing a diverse career path with multiple opportunities for career </a:t>
            </a:r>
            <a:r>
              <a:rPr kumimoji="1" lang="en-US" altLang="ja-JP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3366FF">
                    <a:lumMod val="50000"/>
                  </a:srgbClr>
                </a:solidFill>
                <a:effectLst>
                  <a:glow rad="101600">
                    <a:prstClr val="white"/>
                  </a:glow>
                </a:effectLst>
                <a:uLnTx/>
                <a:uFillTx/>
                <a:latin typeface="Arial" panose="020B0604020202020204" pitchFamily="34" charset="0"/>
                <a:ea typeface="メイリオ"/>
                <a:cs typeface="Arial" panose="020B0604020202020204" pitchFamily="34" charset="0"/>
              </a:rPr>
              <a:t>improvement.</a:t>
            </a:r>
            <a:endParaRPr kumimoji="1" lang="en-US" altLang="ja-JP" sz="1800" b="1" i="0" u="none" strike="noStrike" kern="0" cap="none" spc="0" normalizeH="0" baseline="0" noProof="0" dirty="0" smtClean="0">
              <a:ln>
                <a:noFill/>
              </a:ln>
              <a:solidFill>
                <a:srgbClr val="3366FF">
                  <a:lumMod val="50000"/>
                </a:srgbClr>
              </a:solidFill>
              <a:effectLst>
                <a:glow rad="101600">
                  <a:prstClr val="white"/>
                </a:glow>
              </a:effectLst>
              <a:uLnTx/>
              <a:uFillTx/>
              <a:latin typeface="Arial" panose="020B0604020202020204" pitchFamily="34" charset="0"/>
              <a:ea typeface="メイリオ"/>
              <a:cs typeface="Arial" panose="020B0604020202020204" pitchFamily="34" charset="0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2458324" y="6231991"/>
            <a:ext cx="1156470" cy="33342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l" defTabSz="422041" rtl="0" eaLnBrk="1" fontAlgn="auto" latinLnBrk="0" hangingPunct="1">
              <a:lnSpc>
                <a:spcPts val="25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srgbClr val="9A1616"/>
              </a:solidFill>
              <a:effectLst/>
              <a:uLnTx/>
              <a:uFillTx/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388325" y="6162661"/>
            <a:ext cx="3730085" cy="32071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fontAlgn="base">
              <a:defRPr/>
            </a:pPr>
            <a:r>
              <a:rPr lang="en-US" altLang="ja-JP" b="1" dirty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16 </a:t>
            </a:r>
            <a:r>
              <a:rPr lang="en-US" altLang="ja-JP" b="1" dirty="0" smtClean="0">
                <a:solidFill>
                  <a:schemeClr val="bg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researchers (up to May 2017)</a:t>
            </a:r>
            <a:endParaRPr lang="en-US" altLang="ja-JP" b="1" dirty="0">
              <a:solidFill>
                <a:schemeClr val="bg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85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Leadership </a:t>
            </a:r>
            <a:r>
              <a:rPr lang="en-US" altLang="ja-JP" dirty="0"/>
              <a:t>and Impact in </a:t>
            </a:r>
            <a:r>
              <a:rPr lang="en-US" altLang="ja-JP" dirty="0" smtClean="0"/>
              <a:t>Research</a:t>
            </a:r>
            <a:endParaRPr kumimoji="1" lang="ja-JP" altLang="en-US" dirty="0"/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17" r="4453" b="2643"/>
          <a:stretch/>
        </p:blipFill>
        <p:spPr>
          <a:xfrm>
            <a:off x="5954658" y="4348976"/>
            <a:ext cx="3189342" cy="2283944"/>
          </a:xfrm>
          <a:prstGeom prst="rect">
            <a:avLst/>
          </a:prstGeom>
        </p:spPr>
      </p:pic>
      <p:sp>
        <p:nvSpPr>
          <p:cNvPr id="30" name="円/楕円 29"/>
          <p:cNvSpPr/>
          <p:nvPr/>
        </p:nvSpPr>
        <p:spPr>
          <a:xfrm>
            <a:off x="6435452" y="1117565"/>
            <a:ext cx="2428278" cy="191915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  <a:effectLst>
            <a:glow rad="139700">
              <a:schemeClr val="accent2">
                <a:lumMod val="40000"/>
                <a:lumOff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31" name="角丸四角形 30"/>
          <p:cNvSpPr/>
          <p:nvPr/>
        </p:nvSpPr>
        <p:spPr>
          <a:xfrm>
            <a:off x="853440" y="1731819"/>
            <a:ext cx="5391243" cy="1889256"/>
          </a:xfrm>
          <a:prstGeom prst="roundRect">
            <a:avLst>
              <a:gd name="adj" fmla="val 7598"/>
            </a:avLst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メイリオ" panose="020B0604030504040204" pitchFamily="50" charset="-128"/>
            </a:endParaRPr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1171886" y="1535307"/>
            <a:ext cx="5039343" cy="469824"/>
          </a:xfrm>
          <a:prstGeom prst="parallelogram">
            <a:avLst>
              <a:gd name="adj" fmla="val 4893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36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メイリオ" panose="020B0604030504040204" pitchFamily="50" charset="-128"/>
              </a:rPr>
              <a:t>International 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メイリオ" panose="020B0604030504040204" pitchFamily="50" charset="-128"/>
              </a:rPr>
              <a:t>Advanced Research 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メイリオ" panose="020B0604030504040204" pitchFamily="50" charset="-128"/>
              </a:rPr>
              <a:t>Institute</a:t>
            </a:r>
            <a:endParaRPr kumimoji="1" lang="en-US" altLang="ja-JP" sz="1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メイリオ" panose="020B0604030504040204" pitchFamily="50" charset="-128"/>
            </a:endParaRPr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1171886" y="2123348"/>
            <a:ext cx="4049552" cy="2796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Immunology Frontier Research 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Center</a:t>
            </a: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1171886" y="2734008"/>
            <a:ext cx="5039343" cy="74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7800" marR="0" lvl="0" indent="-17640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659A2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Biomedical Science 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Fusion Frontier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Research</a:t>
            </a:r>
          </a:p>
          <a:p>
            <a:pPr marL="177800" marR="0" lvl="0" indent="-17640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659A2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Symbiotic Intelligence System Research</a:t>
            </a:r>
          </a:p>
          <a:p>
            <a:pPr marL="177800" marR="0" lvl="0" indent="-17640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659A2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Science of Light and Matter</a:t>
            </a:r>
            <a:endParaRPr kumimoji="1" lang="ja-JP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1171886" y="4283533"/>
            <a:ext cx="32782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srgbClr val="9A1616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Create new research fields</a:t>
            </a:r>
            <a:endParaRPr kumimoji="1" lang="ja-JP" altLang="en-US" sz="1600" b="1" i="0" u="none" strike="noStrike" kern="1200" cap="none" spc="0" normalizeH="0" baseline="0" noProof="0" dirty="0" smtClean="0">
              <a:ln>
                <a:noFill/>
              </a:ln>
              <a:solidFill>
                <a:srgbClr val="9A1616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1171886" y="4585654"/>
            <a:ext cx="5127767" cy="74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7800" marR="0" lvl="0" indent="-176400" algn="l" defTabSz="91434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659A2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Three-Dimensional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Life 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System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and Imaging</a:t>
            </a:r>
          </a:p>
          <a:p>
            <a:pPr marL="177800" marR="0" lvl="0" indent="-176400" algn="l" defTabSz="914342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659A2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Environment and 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Energy</a:t>
            </a:r>
            <a:r>
              <a:rPr kumimoji="1" lang="ja-JP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 </a:t>
            </a:r>
            <a:r>
              <a:rPr kumimoji="1" lang="ja-JP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 </a:t>
            </a:r>
            <a:r>
              <a:rPr kumimoji="1" lang="ja-JP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59A2A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●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Design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Study of Living Space</a:t>
            </a:r>
            <a:endParaRPr kumimoji="1" lang="ja-JP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171886" y="5953766"/>
            <a:ext cx="4382055" cy="74892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77800" marR="0" lvl="0" indent="-17640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rgbClr val="659A2A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Incubate new interdisciplinary 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research through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data-driven approaches</a:t>
            </a:r>
            <a:endParaRPr kumimoji="1" lang="ja-JP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435293" y="1367955"/>
            <a:ext cx="250919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003090">
                    <a:lumMod val="75000"/>
                  </a:srgbClr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Innovation through </a:t>
            </a:r>
            <a:r>
              <a:rPr kumimoji="1" lang="en-US" altLang="ja-JP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090">
                    <a:lumMod val="75000"/>
                  </a:srgbClr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co-creation</a:t>
            </a:r>
          </a:p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3090">
                    <a:lumMod val="75000"/>
                  </a:srgbClr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for 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003090">
                    <a:lumMod val="75000"/>
                  </a:srgbClr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social transformation</a:t>
            </a:r>
            <a:endParaRPr kumimoji="1" lang="ja-JP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003090">
                  <a:lumMod val="75000"/>
                </a:srgbClr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39" name="上矢印 65"/>
          <p:cNvSpPr/>
          <p:nvPr/>
        </p:nvSpPr>
        <p:spPr>
          <a:xfrm rot="6295635" flipH="1">
            <a:off x="5945441" y="2657215"/>
            <a:ext cx="471767" cy="982755"/>
          </a:xfrm>
          <a:custGeom>
            <a:avLst/>
            <a:gdLst>
              <a:gd name="connsiteX0" fmla="*/ 0 w 319315"/>
              <a:gd name="connsiteY0" fmla="*/ 85669 h 171337"/>
              <a:gd name="connsiteX1" fmla="*/ 159658 w 319315"/>
              <a:gd name="connsiteY1" fmla="*/ 0 h 171337"/>
              <a:gd name="connsiteX2" fmla="*/ 319315 w 319315"/>
              <a:gd name="connsiteY2" fmla="*/ 85669 h 171337"/>
              <a:gd name="connsiteX3" fmla="*/ 239486 w 319315"/>
              <a:gd name="connsiteY3" fmla="*/ 85669 h 171337"/>
              <a:gd name="connsiteX4" fmla="*/ 239486 w 319315"/>
              <a:gd name="connsiteY4" fmla="*/ 171337 h 171337"/>
              <a:gd name="connsiteX5" fmla="*/ 79829 w 319315"/>
              <a:gd name="connsiteY5" fmla="*/ 171337 h 171337"/>
              <a:gd name="connsiteX6" fmla="*/ 79829 w 319315"/>
              <a:gd name="connsiteY6" fmla="*/ 85669 h 171337"/>
              <a:gd name="connsiteX7" fmla="*/ 0 w 319315"/>
              <a:gd name="connsiteY7" fmla="*/ 85669 h 171337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171337 h 356185"/>
              <a:gd name="connsiteX6" fmla="*/ 79829 w 319315"/>
              <a:gd name="connsiteY6" fmla="*/ 85669 h 356185"/>
              <a:gd name="connsiteX7" fmla="*/ 0 w 319315"/>
              <a:gd name="connsiteY7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91302"/>
              <a:gd name="connsiteX1" fmla="*/ 159658 w 319315"/>
              <a:gd name="connsiteY1" fmla="*/ 0 h 391302"/>
              <a:gd name="connsiteX2" fmla="*/ 319315 w 319315"/>
              <a:gd name="connsiteY2" fmla="*/ 85669 h 391302"/>
              <a:gd name="connsiteX3" fmla="*/ 239486 w 319315"/>
              <a:gd name="connsiteY3" fmla="*/ 85669 h 391302"/>
              <a:gd name="connsiteX4" fmla="*/ 73861 w 319315"/>
              <a:gd name="connsiteY4" fmla="*/ 391302 h 391302"/>
              <a:gd name="connsiteX5" fmla="*/ 79829 w 319315"/>
              <a:gd name="connsiteY5" fmla="*/ 85669 h 391302"/>
              <a:gd name="connsiteX6" fmla="*/ 0 w 319315"/>
              <a:gd name="connsiteY6" fmla="*/ 85669 h 391302"/>
              <a:gd name="connsiteX0" fmla="*/ 0 w 319315"/>
              <a:gd name="connsiteY0" fmla="*/ 85669 h 391302"/>
              <a:gd name="connsiteX1" fmla="*/ 159658 w 319315"/>
              <a:gd name="connsiteY1" fmla="*/ 0 h 391302"/>
              <a:gd name="connsiteX2" fmla="*/ 319315 w 319315"/>
              <a:gd name="connsiteY2" fmla="*/ 85669 h 391302"/>
              <a:gd name="connsiteX3" fmla="*/ 239486 w 319315"/>
              <a:gd name="connsiteY3" fmla="*/ 85669 h 391302"/>
              <a:gd name="connsiteX4" fmla="*/ 73861 w 319315"/>
              <a:gd name="connsiteY4" fmla="*/ 391302 h 391302"/>
              <a:gd name="connsiteX5" fmla="*/ 79829 w 319315"/>
              <a:gd name="connsiteY5" fmla="*/ 85669 h 391302"/>
              <a:gd name="connsiteX6" fmla="*/ 0 w 319315"/>
              <a:gd name="connsiteY6" fmla="*/ 85669 h 391302"/>
              <a:gd name="connsiteX0" fmla="*/ 0 w 319315"/>
              <a:gd name="connsiteY0" fmla="*/ 85669 h 379832"/>
              <a:gd name="connsiteX1" fmla="*/ 159658 w 319315"/>
              <a:gd name="connsiteY1" fmla="*/ 0 h 379832"/>
              <a:gd name="connsiteX2" fmla="*/ 319315 w 319315"/>
              <a:gd name="connsiteY2" fmla="*/ 85669 h 379832"/>
              <a:gd name="connsiteX3" fmla="*/ 239486 w 319315"/>
              <a:gd name="connsiteY3" fmla="*/ 85669 h 379832"/>
              <a:gd name="connsiteX4" fmla="*/ 66261 w 319315"/>
              <a:gd name="connsiteY4" fmla="*/ 379832 h 379832"/>
              <a:gd name="connsiteX5" fmla="*/ 79829 w 319315"/>
              <a:gd name="connsiteY5" fmla="*/ 85669 h 379832"/>
              <a:gd name="connsiteX6" fmla="*/ 0 w 319315"/>
              <a:gd name="connsiteY6" fmla="*/ 85669 h 379832"/>
              <a:gd name="connsiteX0" fmla="*/ 0 w 319315"/>
              <a:gd name="connsiteY0" fmla="*/ 85669 h 379832"/>
              <a:gd name="connsiteX1" fmla="*/ 159658 w 319315"/>
              <a:gd name="connsiteY1" fmla="*/ 0 h 379832"/>
              <a:gd name="connsiteX2" fmla="*/ 319315 w 319315"/>
              <a:gd name="connsiteY2" fmla="*/ 85669 h 379832"/>
              <a:gd name="connsiteX3" fmla="*/ 239486 w 319315"/>
              <a:gd name="connsiteY3" fmla="*/ 85669 h 379832"/>
              <a:gd name="connsiteX4" fmla="*/ 66261 w 319315"/>
              <a:gd name="connsiteY4" fmla="*/ 379832 h 379832"/>
              <a:gd name="connsiteX5" fmla="*/ 79829 w 319315"/>
              <a:gd name="connsiteY5" fmla="*/ 85669 h 379832"/>
              <a:gd name="connsiteX6" fmla="*/ 0 w 319315"/>
              <a:gd name="connsiteY6" fmla="*/ 85669 h 379832"/>
              <a:gd name="connsiteX0" fmla="*/ 0 w 319315"/>
              <a:gd name="connsiteY0" fmla="*/ 85669 h 379832"/>
              <a:gd name="connsiteX1" fmla="*/ 159658 w 319315"/>
              <a:gd name="connsiteY1" fmla="*/ 0 h 379832"/>
              <a:gd name="connsiteX2" fmla="*/ 319315 w 319315"/>
              <a:gd name="connsiteY2" fmla="*/ 85669 h 379832"/>
              <a:gd name="connsiteX3" fmla="*/ 239486 w 319315"/>
              <a:gd name="connsiteY3" fmla="*/ 85669 h 379832"/>
              <a:gd name="connsiteX4" fmla="*/ 66261 w 319315"/>
              <a:gd name="connsiteY4" fmla="*/ 379832 h 379832"/>
              <a:gd name="connsiteX5" fmla="*/ 79829 w 319315"/>
              <a:gd name="connsiteY5" fmla="*/ 85669 h 379832"/>
              <a:gd name="connsiteX6" fmla="*/ 0 w 319315"/>
              <a:gd name="connsiteY6" fmla="*/ 85669 h 3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315" h="379832">
                <a:moveTo>
                  <a:pt x="0" y="85669"/>
                </a:moveTo>
                <a:lnTo>
                  <a:pt x="159658" y="0"/>
                </a:lnTo>
                <a:lnTo>
                  <a:pt x="319315" y="85669"/>
                </a:lnTo>
                <a:lnTo>
                  <a:pt x="239486" y="85669"/>
                </a:lnTo>
                <a:cubicBezTo>
                  <a:pt x="241079" y="180290"/>
                  <a:pt x="145011" y="311197"/>
                  <a:pt x="66261" y="379832"/>
                </a:cubicBezTo>
                <a:cubicBezTo>
                  <a:pt x="102427" y="285084"/>
                  <a:pt x="116065" y="183659"/>
                  <a:pt x="79829" y="85669"/>
                </a:cubicBezTo>
                <a:lnTo>
                  <a:pt x="0" y="8566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898" y="2164550"/>
            <a:ext cx="1092979" cy="431313"/>
          </a:xfrm>
          <a:prstGeom prst="rect">
            <a:avLst/>
          </a:prstGeom>
        </p:spPr>
      </p:pic>
      <p:pic>
        <p:nvPicPr>
          <p:cNvPr id="41" name="図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9" t="32193" r="26846" b="9458"/>
          <a:stretch/>
        </p:blipFill>
        <p:spPr>
          <a:xfrm>
            <a:off x="1" y="2538784"/>
            <a:ext cx="1071389" cy="1097192"/>
          </a:xfrm>
          <a:prstGeom prst="rect">
            <a:avLst/>
          </a:prstGeom>
        </p:spPr>
      </p:pic>
      <p:pic>
        <p:nvPicPr>
          <p:cNvPr id="42" name="図 4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229"/>
          <a:stretch/>
        </p:blipFill>
        <p:spPr>
          <a:xfrm>
            <a:off x="0" y="1718631"/>
            <a:ext cx="1071007" cy="820153"/>
          </a:xfrm>
          <a:prstGeom prst="rect">
            <a:avLst/>
          </a:prstGeom>
        </p:spPr>
      </p:pic>
      <p:sp>
        <p:nvSpPr>
          <p:cNvPr id="43" name="角丸四角形 42"/>
          <p:cNvSpPr/>
          <p:nvPr/>
        </p:nvSpPr>
        <p:spPr>
          <a:xfrm>
            <a:off x="853440" y="3926379"/>
            <a:ext cx="5391243" cy="1308561"/>
          </a:xfrm>
          <a:prstGeom prst="roundRect">
            <a:avLst>
              <a:gd name="adj" fmla="val 7598"/>
            </a:avLst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メイリオ" panose="020B0604030504040204" pitchFamily="50" charset="-128"/>
            </a:endParaRPr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1171886" y="3729867"/>
            <a:ext cx="5039343" cy="469824"/>
          </a:xfrm>
          <a:prstGeom prst="parallelogram">
            <a:avLst>
              <a:gd name="adj" fmla="val 48930"/>
            </a:avLst>
          </a:prstGeom>
          <a:solidFill>
            <a:srgbClr val="659A2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36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メイリオ" panose="020B0604030504040204" pitchFamily="50" charset="-128"/>
              </a:rPr>
              <a:t>Open and Transdisciplinary Research Initiatives</a:t>
            </a:r>
            <a:endParaRPr kumimoji="1" lang="en-US" altLang="ja-JP" sz="10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メイリオ" panose="020B0604030504040204" pitchFamily="50" charset="-128"/>
            </a:endParaRPr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3" t="28780" r="10159" b="2837"/>
          <a:stretch/>
        </p:blipFill>
        <p:spPr>
          <a:xfrm>
            <a:off x="-1" y="3916495"/>
            <a:ext cx="1090119" cy="1333803"/>
          </a:xfrm>
          <a:prstGeom prst="rect">
            <a:avLst/>
          </a:prstGeom>
        </p:spPr>
      </p:pic>
      <p:sp>
        <p:nvSpPr>
          <p:cNvPr id="46" name="角丸四角形 45"/>
          <p:cNvSpPr/>
          <p:nvPr/>
        </p:nvSpPr>
        <p:spPr>
          <a:xfrm>
            <a:off x="853440" y="5576275"/>
            <a:ext cx="5391243" cy="894099"/>
          </a:xfrm>
          <a:prstGeom prst="roundRect">
            <a:avLst>
              <a:gd name="adj" fmla="val 7598"/>
            </a:avLst>
          </a:prstGeom>
          <a:noFill/>
          <a:ln w="254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メイリオ" panose="020B0604030504040204" pitchFamily="50" charset="-128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1171886" y="5379763"/>
            <a:ext cx="5039343" cy="469824"/>
          </a:xfrm>
          <a:prstGeom prst="parallelogram">
            <a:avLst>
              <a:gd name="adj" fmla="val 48930"/>
            </a:avLst>
          </a:prstGeom>
          <a:solidFill>
            <a:srgbClr val="28466A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3600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メイリオ" panose="020B0604030504040204" pitchFamily="50" charset="-128"/>
              </a:rPr>
              <a:t>Institute for Datability Science</a:t>
            </a:r>
            <a:endParaRPr kumimoji="1" lang="en-US" altLang="ja-JP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メイリオ"/>
              <a:cs typeface="メイリオ" panose="020B0604030504040204" pitchFamily="50" charset="-128"/>
            </a:endParaRPr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3" t="9892" r="66726" b="60374"/>
          <a:stretch/>
        </p:blipFill>
        <p:spPr>
          <a:xfrm>
            <a:off x="-1" y="5565913"/>
            <a:ext cx="1090119" cy="920612"/>
          </a:xfrm>
          <a:prstGeom prst="rect">
            <a:avLst/>
          </a:prstGeom>
        </p:spPr>
      </p:pic>
      <p:grpSp>
        <p:nvGrpSpPr>
          <p:cNvPr id="49" name="グループ化 48"/>
          <p:cNvGrpSpPr/>
          <p:nvPr/>
        </p:nvGrpSpPr>
        <p:grpSpPr>
          <a:xfrm>
            <a:off x="302416" y="5638833"/>
            <a:ext cx="570321" cy="768981"/>
            <a:chOff x="-1592911" y="-3084956"/>
            <a:chExt cx="4233863" cy="5708650"/>
          </a:xfrm>
        </p:grpSpPr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-1592911" y="-3084956"/>
              <a:ext cx="4233863" cy="5708650"/>
            </a:xfrm>
            <a:custGeom>
              <a:avLst/>
              <a:gdLst>
                <a:gd name="T0" fmla="*/ 1126 w 1126"/>
                <a:gd name="T1" fmla="*/ 614 h 1520"/>
                <a:gd name="T2" fmla="*/ 380 w 1126"/>
                <a:gd name="T3" fmla="*/ 0 h 1520"/>
                <a:gd name="T4" fmla="*/ 0 w 1126"/>
                <a:gd name="T5" fmla="*/ 0 h 1520"/>
                <a:gd name="T6" fmla="*/ 101 w 1126"/>
                <a:gd name="T7" fmla="*/ 159 h 1520"/>
                <a:gd name="T8" fmla="*/ 380 w 1126"/>
                <a:gd name="T9" fmla="*/ 159 h 1520"/>
                <a:gd name="T10" fmla="*/ 805 w 1126"/>
                <a:gd name="T11" fmla="*/ 335 h 1520"/>
                <a:gd name="T12" fmla="*/ 981 w 1126"/>
                <a:gd name="T13" fmla="*/ 760 h 1520"/>
                <a:gd name="T14" fmla="*/ 805 w 1126"/>
                <a:gd name="T15" fmla="*/ 1185 h 1520"/>
                <a:gd name="T16" fmla="*/ 380 w 1126"/>
                <a:gd name="T17" fmla="*/ 1361 h 1520"/>
                <a:gd name="T18" fmla="*/ 101 w 1126"/>
                <a:gd name="T19" fmla="*/ 1361 h 1520"/>
                <a:gd name="T20" fmla="*/ 0 w 1126"/>
                <a:gd name="T21" fmla="*/ 1520 h 1520"/>
                <a:gd name="T22" fmla="*/ 380 w 1126"/>
                <a:gd name="T23" fmla="*/ 1520 h 1520"/>
                <a:gd name="T24" fmla="*/ 1126 w 1126"/>
                <a:gd name="T25" fmla="*/ 905 h 1520"/>
                <a:gd name="T26" fmla="*/ 981 w 1126"/>
                <a:gd name="T27" fmla="*/ 760 h 1520"/>
                <a:gd name="T28" fmla="*/ 1126 w 1126"/>
                <a:gd name="T29" fmla="*/ 614 h 1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26" h="1520">
                  <a:moveTo>
                    <a:pt x="1126" y="614"/>
                  </a:moveTo>
                  <a:cubicBezTo>
                    <a:pt x="1058" y="264"/>
                    <a:pt x="750" y="0"/>
                    <a:pt x="3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1" y="159"/>
                    <a:pt x="101" y="159"/>
                    <a:pt x="101" y="159"/>
                  </a:cubicBezTo>
                  <a:cubicBezTo>
                    <a:pt x="380" y="159"/>
                    <a:pt x="380" y="159"/>
                    <a:pt x="380" y="159"/>
                  </a:cubicBezTo>
                  <a:cubicBezTo>
                    <a:pt x="541" y="159"/>
                    <a:pt x="691" y="221"/>
                    <a:pt x="805" y="335"/>
                  </a:cubicBezTo>
                  <a:cubicBezTo>
                    <a:pt x="918" y="448"/>
                    <a:pt x="981" y="599"/>
                    <a:pt x="981" y="760"/>
                  </a:cubicBezTo>
                  <a:cubicBezTo>
                    <a:pt x="981" y="920"/>
                    <a:pt x="918" y="1071"/>
                    <a:pt x="805" y="1185"/>
                  </a:cubicBezTo>
                  <a:cubicBezTo>
                    <a:pt x="691" y="1298"/>
                    <a:pt x="541" y="1361"/>
                    <a:pt x="380" y="1361"/>
                  </a:cubicBezTo>
                  <a:cubicBezTo>
                    <a:pt x="101" y="1361"/>
                    <a:pt x="101" y="1361"/>
                    <a:pt x="101" y="1361"/>
                  </a:cubicBezTo>
                  <a:cubicBezTo>
                    <a:pt x="0" y="1520"/>
                    <a:pt x="0" y="1520"/>
                    <a:pt x="0" y="1520"/>
                  </a:cubicBezTo>
                  <a:cubicBezTo>
                    <a:pt x="380" y="1520"/>
                    <a:pt x="380" y="1520"/>
                    <a:pt x="380" y="1520"/>
                  </a:cubicBezTo>
                  <a:cubicBezTo>
                    <a:pt x="750" y="1520"/>
                    <a:pt x="1058" y="1255"/>
                    <a:pt x="1126" y="905"/>
                  </a:cubicBezTo>
                  <a:cubicBezTo>
                    <a:pt x="981" y="760"/>
                    <a:pt x="981" y="760"/>
                    <a:pt x="981" y="760"/>
                  </a:cubicBezTo>
                  <a:lnTo>
                    <a:pt x="1126" y="61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-902348" y="-1816543"/>
              <a:ext cx="2249488" cy="3155950"/>
            </a:xfrm>
            <a:custGeom>
              <a:avLst/>
              <a:gdLst>
                <a:gd name="T0" fmla="*/ 598 w 598"/>
                <a:gd name="T1" fmla="*/ 284 h 840"/>
                <a:gd name="T2" fmla="*/ 234 w 598"/>
                <a:gd name="T3" fmla="*/ 0 h 840"/>
                <a:gd name="T4" fmla="*/ 45 w 598"/>
                <a:gd name="T5" fmla="*/ 0 h 840"/>
                <a:gd name="T6" fmla="*/ 146 w 598"/>
                <a:gd name="T7" fmla="*/ 158 h 840"/>
                <a:gd name="T8" fmla="*/ 234 w 598"/>
                <a:gd name="T9" fmla="*/ 158 h 840"/>
                <a:gd name="T10" fmla="*/ 460 w 598"/>
                <a:gd name="T11" fmla="*/ 420 h 840"/>
                <a:gd name="T12" fmla="*/ 234 w 598"/>
                <a:gd name="T13" fmla="*/ 681 h 840"/>
                <a:gd name="T14" fmla="*/ 99 w 598"/>
                <a:gd name="T15" fmla="*/ 681 h 840"/>
                <a:gd name="T16" fmla="*/ 0 w 598"/>
                <a:gd name="T17" fmla="*/ 838 h 840"/>
                <a:gd name="T18" fmla="*/ 234 w 598"/>
                <a:gd name="T19" fmla="*/ 838 h 840"/>
                <a:gd name="T20" fmla="*/ 234 w 598"/>
                <a:gd name="T21" fmla="*/ 840 h 840"/>
                <a:gd name="T22" fmla="*/ 597 w 598"/>
                <a:gd name="T23" fmla="*/ 559 h 840"/>
                <a:gd name="T24" fmla="*/ 460 w 598"/>
                <a:gd name="T25" fmla="*/ 422 h 840"/>
                <a:gd name="T26" fmla="*/ 598 w 598"/>
                <a:gd name="T27" fmla="*/ 284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8" h="840">
                  <a:moveTo>
                    <a:pt x="598" y="284"/>
                  </a:moveTo>
                  <a:cubicBezTo>
                    <a:pt x="546" y="118"/>
                    <a:pt x="403" y="0"/>
                    <a:pt x="23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358" y="158"/>
                    <a:pt x="460" y="276"/>
                    <a:pt x="460" y="420"/>
                  </a:cubicBezTo>
                  <a:cubicBezTo>
                    <a:pt x="460" y="564"/>
                    <a:pt x="358" y="681"/>
                    <a:pt x="234" y="681"/>
                  </a:cubicBezTo>
                  <a:cubicBezTo>
                    <a:pt x="99" y="681"/>
                    <a:pt x="99" y="681"/>
                    <a:pt x="99" y="681"/>
                  </a:cubicBezTo>
                  <a:cubicBezTo>
                    <a:pt x="0" y="838"/>
                    <a:pt x="0" y="838"/>
                    <a:pt x="0" y="838"/>
                  </a:cubicBezTo>
                  <a:cubicBezTo>
                    <a:pt x="234" y="838"/>
                    <a:pt x="234" y="838"/>
                    <a:pt x="234" y="838"/>
                  </a:cubicBezTo>
                  <a:cubicBezTo>
                    <a:pt x="234" y="840"/>
                    <a:pt x="234" y="840"/>
                    <a:pt x="234" y="840"/>
                  </a:cubicBezTo>
                  <a:cubicBezTo>
                    <a:pt x="402" y="840"/>
                    <a:pt x="545" y="722"/>
                    <a:pt x="597" y="559"/>
                  </a:cubicBezTo>
                  <a:cubicBezTo>
                    <a:pt x="460" y="422"/>
                    <a:pt x="460" y="422"/>
                    <a:pt x="460" y="422"/>
                  </a:cubicBezTo>
                  <a:lnTo>
                    <a:pt x="598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</p:grpSp>
      <p:sp>
        <p:nvSpPr>
          <p:cNvPr id="52" name="上矢印 65"/>
          <p:cNvSpPr/>
          <p:nvPr/>
        </p:nvSpPr>
        <p:spPr>
          <a:xfrm rot="2352943">
            <a:off x="6336128" y="4784780"/>
            <a:ext cx="486993" cy="1305849"/>
          </a:xfrm>
          <a:custGeom>
            <a:avLst/>
            <a:gdLst>
              <a:gd name="connsiteX0" fmla="*/ 0 w 319315"/>
              <a:gd name="connsiteY0" fmla="*/ 85669 h 171337"/>
              <a:gd name="connsiteX1" fmla="*/ 159658 w 319315"/>
              <a:gd name="connsiteY1" fmla="*/ 0 h 171337"/>
              <a:gd name="connsiteX2" fmla="*/ 319315 w 319315"/>
              <a:gd name="connsiteY2" fmla="*/ 85669 h 171337"/>
              <a:gd name="connsiteX3" fmla="*/ 239486 w 319315"/>
              <a:gd name="connsiteY3" fmla="*/ 85669 h 171337"/>
              <a:gd name="connsiteX4" fmla="*/ 239486 w 319315"/>
              <a:gd name="connsiteY4" fmla="*/ 171337 h 171337"/>
              <a:gd name="connsiteX5" fmla="*/ 79829 w 319315"/>
              <a:gd name="connsiteY5" fmla="*/ 171337 h 171337"/>
              <a:gd name="connsiteX6" fmla="*/ 79829 w 319315"/>
              <a:gd name="connsiteY6" fmla="*/ 85669 h 171337"/>
              <a:gd name="connsiteX7" fmla="*/ 0 w 319315"/>
              <a:gd name="connsiteY7" fmla="*/ 85669 h 171337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171337 h 356185"/>
              <a:gd name="connsiteX6" fmla="*/ 79829 w 319315"/>
              <a:gd name="connsiteY6" fmla="*/ 85669 h 356185"/>
              <a:gd name="connsiteX7" fmla="*/ 0 w 319315"/>
              <a:gd name="connsiteY7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91302"/>
              <a:gd name="connsiteX1" fmla="*/ 159658 w 319315"/>
              <a:gd name="connsiteY1" fmla="*/ 0 h 391302"/>
              <a:gd name="connsiteX2" fmla="*/ 319315 w 319315"/>
              <a:gd name="connsiteY2" fmla="*/ 85669 h 391302"/>
              <a:gd name="connsiteX3" fmla="*/ 239486 w 319315"/>
              <a:gd name="connsiteY3" fmla="*/ 85669 h 391302"/>
              <a:gd name="connsiteX4" fmla="*/ 73861 w 319315"/>
              <a:gd name="connsiteY4" fmla="*/ 391302 h 391302"/>
              <a:gd name="connsiteX5" fmla="*/ 79829 w 319315"/>
              <a:gd name="connsiteY5" fmla="*/ 85669 h 391302"/>
              <a:gd name="connsiteX6" fmla="*/ 0 w 319315"/>
              <a:gd name="connsiteY6" fmla="*/ 85669 h 391302"/>
              <a:gd name="connsiteX0" fmla="*/ 0 w 319315"/>
              <a:gd name="connsiteY0" fmla="*/ 85669 h 391302"/>
              <a:gd name="connsiteX1" fmla="*/ 159658 w 319315"/>
              <a:gd name="connsiteY1" fmla="*/ 0 h 391302"/>
              <a:gd name="connsiteX2" fmla="*/ 319315 w 319315"/>
              <a:gd name="connsiteY2" fmla="*/ 85669 h 391302"/>
              <a:gd name="connsiteX3" fmla="*/ 239486 w 319315"/>
              <a:gd name="connsiteY3" fmla="*/ 85669 h 391302"/>
              <a:gd name="connsiteX4" fmla="*/ 73861 w 319315"/>
              <a:gd name="connsiteY4" fmla="*/ 391302 h 391302"/>
              <a:gd name="connsiteX5" fmla="*/ 79829 w 319315"/>
              <a:gd name="connsiteY5" fmla="*/ 85669 h 391302"/>
              <a:gd name="connsiteX6" fmla="*/ 0 w 319315"/>
              <a:gd name="connsiteY6" fmla="*/ 85669 h 391302"/>
              <a:gd name="connsiteX0" fmla="*/ 0 w 319315"/>
              <a:gd name="connsiteY0" fmla="*/ 85669 h 379832"/>
              <a:gd name="connsiteX1" fmla="*/ 159658 w 319315"/>
              <a:gd name="connsiteY1" fmla="*/ 0 h 379832"/>
              <a:gd name="connsiteX2" fmla="*/ 319315 w 319315"/>
              <a:gd name="connsiteY2" fmla="*/ 85669 h 379832"/>
              <a:gd name="connsiteX3" fmla="*/ 239486 w 319315"/>
              <a:gd name="connsiteY3" fmla="*/ 85669 h 379832"/>
              <a:gd name="connsiteX4" fmla="*/ 66261 w 319315"/>
              <a:gd name="connsiteY4" fmla="*/ 379832 h 379832"/>
              <a:gd name="connsiteX5" fmla="*/ 79829 w 319315"/>
              <a:gd name="connsiteY5" fmla="*/ 85669 h 379832"/>
              <a:gd name="connsiteX6" fmla="*/ 0 w 319315"/>
              <a:gd name="connsiteY6" fmla="*/ 85669 h 379832"/>
              <a:gd name="connsiteX0" fmla="*/ 0 w 319315"/>
              <a:gd name="connsiteY0" fmla="*/ 85669 h 379832"/>
              <a:gd name="connsiteX1" fmla="*/ 159658 w 319315"/>
              <a:gd name="connsiteY1" fmla="*/ 0 h 379832"/>
              <a:gd name="connsiteX2" fmla="*/ 319315 w 319315"/>
              <a:gd name="connsiteY2" fmla="*/ 85669 h 379832"/>
              <a:gd name="connsiteX3" fmla="*/ 239486 w 319315"/>
              <a:gd name="connsiteY3" fmla="*/ 85669 h 379832"/>
              <a:gd name="connsiteX4" fmla="*/ 66261 w 319315"/>
              <a:gd name="connsiteY4" fmla="*/ 379832 h 379832"/>
              <a:gd name="connsiteX5" fmla="*/ 79829 w 319315"/>
              <a:gd name="connsiteY5" fmla="*/ 85669 h 379832"/>
              <a:gd name="connsiteX6" fmla="*/ 0 w 319315"/>
              <a:gd name="connsiteY6" fmla="*/ 85669 h 379832"/>
              <a:gd name="connsiteX0" fmla="*/ 0 w 319315"/>
              <a:gd name="connsiteY0" fmla="*/ 85669 h 379832"/>
              <a:gd name="connsiteX1" fmla="*/ 159658 w 319315"/>
              <a:gd name="connsiteY1" fmla="*/ 0 h 379832"/>
              <a:gd name="connsiteX2" fmla="*/ 319315 w 319315"/>
              <a:gd name="connsiteY2" fmla="*/ 85669 h 379832"/>
              <a:gd name="connsiteX3" fmla="*/ 239486 w 319315"/>
              <a:gd name="connsiteY3" fmla="*/ 85669 h 379832"/>
              <a:gd name="connsiteX4" fmla="*/ 66261 w 319315"/>
              <a:gd name="connsiteY4" fmla="*/ 379832 h 379832"/>
              <a:gd name="connsiteX5" fmla="*/ 79829 w 319315"/>
              <a:gd name="connsiteY5" fmla="*/ 85669 h 379832"/>
              <a:gd name="connsiteX6" fmla="*/ 0 w 319315"/>
              <a:gd name="connsiteY6" fmla="*/ 85669 h 3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315" h="379832">
                <a:moveTo>
                  <a:pt x="0" y="85669"/>
                </a:moveTo>
                <a:lnTo>
                  <a:pt x="159658" y="0"/>
                </a:lnTo>
                <a:lnTo>
                  <a:pt x="319315" y="85669"/>
                </a:lnTo>
                <a:lnTo>
                  <a:pt x="239486" y="85669"/>
                </a:lnTo>
                <a:cubicBezTo>
                  <a:pt x="241079" y="180290"/>
                  <a:pt x="145011" y="311197"/>
                  <a:pt x="66261" y="379832"/>
                </a:cubicBezTo>
                <a:cubicBezTo>
                  <a:pt x="102427" y="285084"/>
                  <a:pt x="116065" y="183659"/>
                  <a:pt x="79829" y="85669"/>
                </a:cubicBezTo>
                <a:lnTo>
                  <a:pt x="0" y="8566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53" name="上矢印 65"/>
          <p:cNvSpPr/>
          <p:nvPr/>
        </p:nvSpPr>
        <p:spPr>
          <a:xfrm rot="4872172">
            <a:off x="5890075" y="3978746"/>
            <a:ext cx="486993" cy="982755"/>
          </a:xfrm>
          <a:custGeom>
            <a:avLst/>
            <a:gdLst>
              <a:gd name="connsiteX0" fmla="*/ 0 w 319315"/>
              <a:gd name="connsiteY0" fmla="*/ 85669 h 171337"/>
              <a:gd name="connsiteX1" fmla="*/ 159658 w 319315"/>
              <a:gd name="connsiteY1" fmla="*/ 0 h 171337"/>
              <a:gd name="connsiteX2" fmla="*/ 319315 w 319315"/>
              <a:gd name="connsiteY2" fmla="*/ 85669 h 171337"/>
              <a:gd name="connsiteX3" fmla="*/ 239486 w 319315"/>
              <a:gd name="connsiteY3" fmla="*/ 85669 h 171337"/>
              <a:gd name="connsiteX4" fmla="*/ 239486 w 319315"/>
              <a:gd name="connsiteY4" fmla="*/ 171337 h 171337"/>
              <a:gd name="connsiteX5" fmla="*/ 79829 w 319315"/>
              <a:gd name="connsiteY5" fmla="*/ 171337 h 171337"/>
              <a:gd name="connsiteX6" fmla="*/ 79829 w 319315"/>
              <a:gd name="connsiteY6" fmla="*/ 85669 h 171337"/>
              <a:gd name="connsiteX7" fmla="*/ 0 w 319315"/>
              <a:gd name="connsiteY7" fmla="*/ 85669 h 171337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171337 h 356185"/>
              <a:gd name="connsiteX6" fmla="*/ 79829 w 319315"/>
              <a:gd name="connsiteY6" fmla="*/ 85669 h 356185"/>
              <a:gd name="connsiteX7" fmla="*/ 0 w 319315"/>
              <a:gd name="connsiteY7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56185"/>
              <a:gd name="connsiteX1" fmla="*/ 159658 w 319315"/>
              <a:gd name="connsiteY1" fmla="*/ 0 h 356185"/>
              <a:gd name="connsiteX2" fmla="*/ 319315 w 319315"/>
              <a:gd name="connsiteY2" fmla="*/ 85669 h 356185"/>
              <a:gd name="connsiteX3" fmla="*/ 239486 w 319315"/>
              <a:gd name="connsiteY3" fmla="*/ 85669 h 356185"/>
              <a:gd name="connsiteX4" fmla="*/ 119530 w 319315"/>
              <a:gd name="connsiteY4" fmla="*/ 356185 h 356185"/>
              <a:gd name="connsiteX5" fmla="*/ 79829 w 319315"/>
              <a:gd name="connsiteY5" fmla="*/ 85669 h 356185"/>
              <a:gd name="connsiteX6" fmla="*/ 0 w 319315"/>
              <a:gd name="connsiteY6" fmla="*/ 85669 h 356185"/>
              <a:gd name="connsiteX0" fmla="*/ 0 w 319315"/>
              <a:gd name="connsiteY0" fmla="*/ 85669 h 391302"/>
              <a:gd name="connsiteX1" fmla="*/ 159658 w 319315"/>
              <a:gd name="connsiteY1" fmla="*/ 0 h 391302"/>
              <a:gd name="connsiteX2" fmla="*/ 319315 w 319315"/>
              <a:gd name="connsiteY2" fmla="*/ 85669 h 391302"/>
              <a:gd name="connsiteX3" fmla="*/ 239486 w 319315"/>
              <a:gd name="connsiteY3" fmla="*/ 85669 h 391302"/>
              <a:gd name="connsiteX4" fmla="*/ 73861 w 319315"/>
              <a:gd name="connsiteY4" fmla="*/ 391302 h 391302"/>
              <a:gd name="connsiteX5" fmla="*/ 79829 w 319315"/>
              <a:gd name="connsiteY5" fmla="*/ 85669 h 391302"/>
              <a:gd name="connsiteX6" fmla="*/ 0 w 319315"/>
              <a:gd name="connsiteY6" fmla="*/ 85669 h 391302"/>
              <a:gd name="connsiteX0" fmla="*/ 0 w 319315"/>
              <a:gd name="connsiteY0" fmla="*/ 85669 h 391302"/>
              <a:gd name="connsiteX1" fmla="*/ 159658 w 319315"/>
              <a:gd name="connsiteY1" fmla="*/ 0 h 391302"/>
              <a:gd name="connsiteX2" fmla="*/ 319315 w 319315"/>
              <a:gd name="connsiteY2" fmla="*/ 85669 h 391302"/>
              <a:gd name="connsiteX3" fmla="*/ 239486 w 319315"/>
              <a:gd name="connsiteY3" fmla="*/ 85669 h 391302"/>
              <a:gd name="connsiteX4" fmla="*/ 73861 w 319315"/>
              <a:gd name="connsiteY4" fmla="*/ 391302 h 391302"/>
              <a:gd name="connsiteX5" fmla="*/ 79829 w 319315"/>
              <a:gd name="connsiteY5" fmla="*/ 85669 h 391302"/>
              <a:gd name="connsiteX6" fmla="*/ 0 w 319315"/>
              <a:gd name="connsiteY6" fmla="*/ 85669 h 391302"/>
              <a:gd name="connsiteX0" fmla="*/ 0 w 319315"/>
              <a:gd name="connsiteY0" fmla="*/ 85669 h 379832"/>
              <a:gd name="connsiteX1" fmla="*/ 159658 w 319315"/>
              <a:gd name="connsiteY1" fmla="*/ 0 h 379832"/>
              <a:gd name="connsiteX2" fmla="*/ 319315 w 319315"/>
              <a:gd name="connsiteY2" fmla="*/ 85669 h 379832"/>
              <a:gd name="connsiteX3" fmla="*/ 239486 w 319315"/>
              <a:gd name="connsiteY3" fmla="*/ 85669 h 379832"/>
              <a:gd name="connsiteX4" fmla="*/ 66261 w 319315"/>
              <a:gd name="connsiteY4" fmla="*/ 379832 h 379832"/>
              <a:gd name="connsiteX5" fmla="*/ 79829 w 319315"/>
              <a:gd name="connsiteY5" fmla="*/ 85669 h 379832"/>
              <a:gd name="connsiteX6" fmla="*/ 0 w 319315"/>
              <a:gd name="connsiteY6" fmla="*/ 85669 h 379832"/>
              <a:gd name="connsiteX0" fmla="*/ 0 w 319315"/>
              <a:gd name="connsiteY0" fmla="*/ 85669 h 379832"/>
              <a:gd name="connsiteX1" fmla="*/ 159658 w 319315"/>
              <a:gd name="connsiteY1" fmla="*/ 0 h 379832"/>
              <a:gd name="connsiteX2" fmla="*/ 319315 w 319315"/>
              <a:gd name="connsiteY2" fmla="*/ 85669 h 379832"/>
              <a:gd name="connsiteX3" fmla="*/ 239486 w 319315"/>
              <a:gd name="connsiteY3" fmla="*/ 85669 h 379832"/>
              <a:gd name="connsiteX4" fmla="*/ 66261 w 319315"/>
              <a:gd name="connsiteY4" fmla="*/ 379832 h 379832"/>
              <a:gd name="connsiteX5" fmla="*/ 79829 w 319315"/>
              <a:gd name="connsiteY5" fmla="*/ 85669 h 379832"/>
              <a:gd name="connsiteX6" fmla="*/ 0 w 319315"/>
              <a:gd name="connsiteY6" fmla="*/ 85669 h 379832"/>
              <a:gd name="connsiteX0" fmla="*/ 0 w 319315"/>
              <a:gd name="connsiteY0" fmla="*/ 85669 h 379832"/>
              <a:gd name="connsiteX1" fmla="*/ 159658 w 319315"/>
              <a:gd name="connsiteY1" fmla="*/ 0 h 379832"/>
              <a:gd name="connsiteX2" fmla="*/ 319315 w 319315"/>
              <a:gd name="connsiteY2" fmla="*/ 85669 h 379832"/>
              <a:gd name="connsiteX3" fmla="*/ 239486 w 319315"/>
              <a:gd name="connsiteY3" fmla="*/ 85669 h 379832"/>
              <a:gd name="connsiteX4" fmla="*/ 66261 w 319315"/>
              <a:gd name="connsiteY4" fmla="*/ 379832 h 379832"/>
              <a:gd name="connsiteX5" fmla="*/ 79829 w 319315"/>
              <a:gd name="connsiteY5" fmla="*/ 85669 h 379832"/>
              <a:gd name="connsiteX6" fmla="*/ 0 w 319315"/>
              <a:gd name="connsiteY6" fmla="*/ 85669 h 379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315" h="379832">
                <a:moveTo>
                  <a:pt x="0" y="85669"/>
                </a:moveTo>
                <a:lnTo>
                  <a:pt x="159658" y="0"/>
                </a:lnTo>
                <a:lnTo>
                  <a:pt x="319315" y="85669"/>
                </a:lnTo>
                <a:lnTo>
                  <a:pt x="239486" y="85669"/>
                </a:lnTo>
                <a:cubicBezTo>
                  <a:pt x="241079" y="180290"/>
                  <a:pt x="145011" y="311197"/>
                  <a:pt x="66261" y="379832"/>
                </a:cubicBezTo>
                <a:cubicBezTo>
                  <a:pt x="102427" y="285084"/>
                  <a:pt x="116065" y="183659"/>
                  <a:pt x="79829" y="85669"/>
                </a:cubicBezTo>
                <a:lnTo>
                  <a:pt x="0" y="8566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pic>
        <p:nvPicPr>
          <p:cNvPr id="54" name="図 5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3012" y="2746557"/>
            <a:ext cx="2295970" cy="1917350"/>
          </a:xfrm>
          <a:prstGeom prst="rect">
            <a:avLst/>
          </a:prstGeom>
        </p:spPr>
      </p:pic>
      <p:grpSp>
        <p:nvGrpSpPr>
          <p:cNvPr id="55" name="グループ化 54"/>
          <p:cNvGrpSpPr/>
          <p:nvPr/>
        </p:nvGrpSpPr>
        <p:grpSpPr>
          <a:xfrm>
            <a:off x="0" y="786833"/>
            <a:ext cx="6382654" cy="338556"/>
            <a:chOff x="0" y="1117564"/>
            <a:chExt cx="6382654" cy="307778"/>
          </a:xfrm>
        </p:grpSpPr>
        <p:sp>
          <p:nvSpPr>
            <p:cNvPr id="56" name="テキスト ボックス 55"/>
            <p:cNvSpPr txBox="1"/>
            <p:nvPr/>
          </p:nvSpPr>
          <p:spPr>
            <a:xfrm>
              <a:off x="0" y="1117565"/>
              <a:ext cx="6244684" cy="30777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4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ja-JP" sz="2000" b="1" dirty="0" smtClean="0">
                  <a:solidFill>
                    <a:prstClr val="white"/>
                  </a:solidFill>
                  <a:latin typeface="Arial"/>
                  <a:ea typeface="HGPｺﾞｼｯｸE"/>
                </a:rPr>
                <a:t>Three </a:t>
              </a:r>
              <a:r>
                <a:rPr kumimoji="1" lang="en-US" altLang="ja-JP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rPr>
                <a:t>new </a:t>
              </a:r>
              <a:r>
                <a:rPr kumimoji="1" lang="en-US" altLang="ja-JP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rPr>
                <a:t>research </a:t>
              </a:r>
              <a:r>
                <a:rPr kumimoji="1" lang="en-US" altLang="ja-JP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rPr>
                <a:t>institutes</a:t>
              </a:r>
              <a:endParaRPr kumimoji="1" lang="ja-JP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57" name="円/楕円 56"/>
            <p:cNvSpPr/>
            <p:nvPr/>
          </p:nvSpPr>
          <p:spPr>
            <a:xfrm>
              <a:off x="6074877" y="1117564"/>
              <a:ext cx="307777" cy="30777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</p:grpSp>
      <p:sp>
        <p:nvSpPr>
          <p:cNvPr id="58" name="テキスト ボックス 57"/>
          <p:cNvSpPr txBox="1"/>
          <p:nvPr/>
        </p:nvSpPr>
        <p:spPr>
          <a:xfrm>
            <a:off x="1171886" y="2512580"/>
            <a:ext cx="1599896" cy="2462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In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development:</a:t>
            </a:r>
            <a:endParaRPr kumimoji="1" lang="ja-JP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正方形/長方形 238"/>
          <p:cNvSpPr/>
          <p:nvPr/>
        </p:nvSpPr>
        <p:spPr>
          <a:xfrm>
            <a:off x="3294128" y="3967042"/>
            <a:ext cx="2605999" cy="496901"/>
          </a:xfrm>
          <a:prstGeom prst="rect">
            <a:avLst/>
          </a:prstGeom>
          <a:solidFill>
            <a:srgbClr val="009FA8"/>
          </a:solidFill>
          <a:ln w="9525">
            <a:solidFill>
              <a:srgbClr val="009F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800" b="1" dirty="0"/>
              <a:t>World-leading </a:t>
            </a:r>
            <a:r>
              <a:rPr lang="en-US" altLang="ja-JP" sz="2800" b="1" dirty="0" smtClean="0"/>
              <a:t>Immunology</a:t>
            </a:r>
            <a:endParaRPr lang="en-US" altLang="ja-JP" sz="2800" b="1" dirty="0"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022" y="3230705"/>
            <a:ext cx="1451956" cy="540492"/>
          </a:xfrm>
          <a:prstGeom prst="rect">
            <a:avLst/>
          </a:prstGeom>
        </p:spPr>
      </p:pic>
      <p:grpSp>
        <p:nvGrpSpPr>
          <p:cNvPr id="130" name="グループ化 129"/>
          <p:cNvGrpSpPr/>
          <p:nvPr/>
        </p:nvGrpSpPr>
        <p:grpSpPr>
          <a:xfrm>
            <a:off x="287338" y="1904102"/>
            <a:ext cx="8569325" cy="1056001"/>
            <a:chOff x="287338" y="1992522"/>
            <a:chExt cx="8569325" cy="1056001"/>
          </a:xfrm>
        </p:grpSpPr>
        <p:grpSp>
          <p:nvGrpSpPr>
            <p:cNvPr id="105" name="グループ化 104"/>
            <p:cNvGrpSpPr/>
            <p:nvPr/>
          </p:nvGrpSpPr>
          <p:grpSpPr>
            <a:xfrm>
              <a:off x="287338" y="1992522"/>
              <a:ext cx="900000" cy="1056001"/>
              <a:chOff x="287338" y="1992522"/>
              <a:chExt cx="900000" cy="1056001"/>
            </a:xfrm>
          </p:grpSpPr>
          <p:sp>
            <p:nvSpPr>
              <p:cNvPr id="8" name="角丸四角形 7"/>
              <p:cNvSpPr/>
              <p:nvPr/>
            </p:nvSpPr>
            <p:spPr>
              <a:xfrm>
                <a:off x="287339" y="1992522"/>
                <a:ext cx="898666" cy="900000"/>
              </a:xfrm>
              <a:prstGeom prst="roundRect">
                <a:avLst>
                  <a:gd name="adj" fmla="val 9771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42" name="テキスト ボックス 41"/>
              <p:cNvSpPr txBox="1"/>
              <p:nvPr/>
            </p:nvSpPr>
            <p:spPr>
              <a:xfrm>
                <a:off x="287338" y="2910024"/>
                <a:ext cx="900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/>
                <a:r>
                  <a:rPr lang="en-US" altLang="ja-JP" sz="900" b="1" dirty="0"/>
                  <a:t>S. Akira</a:t>
                </a:r>
                <a:endParaRPr kumimoji="1" lang="ja-JP" altLang="en-US" sz="900" b="1" i="0" u="none" strike="noStrike" kern="1200" baseline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06" name="グループ化 105"/>
            <p:cNvGrpSpPr/>
            <p:nvPr/>
          </p:nvGrpSpPr>
          <p:grpSpPr>
            <a:xfrm>
              <a:off x="1246004" y="1992522"/>
              <a:ext cx="900000" cy="1056001"/>
              <a:chOff x="287338" y="1992522"/>
              <a:chExt cx="900000" cy="1056001"/>
            </a:xfrm>
          </p:grpSpPr>
          <p:sp>
            <p:nvSpPr>
              <p:cNvPr id="107" name="角丸四角形 106"/>
              <p:cNvSpPr/>
              <p:nvPr/>
            </p:nvSpPr>
            <p:spPr>
              <a:xfrm>
                <a:off x="287339" y="1992522"/>
                <a:ext cx="898666" cy="900000"/>
              </a:xfrm>
              <a:prstGeom prst="roundRect">
                <a:avLst>
                  <a:gd name="adj" fmla="val 9771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8" name="テキスト ボックス 107"/>
              <p:cNvSpPr txBox="1"/>
              <p:nvPr/>
            </p:nvSpPr>
            <p:spPr>
              <a:xfrm>
                <a:off x="287338" y="2910024"/>
                <a:ext cx="900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/>
                <a:r>
                  <a:rPr lang="en-US" altLang="ja-JP" sz="900" b="1" dirty="0"/>
                  <a:t>T. Kinoshita</a:t>
                </a:r>
                <a:endParaRPr kumimoji="1" lang="ja-JP" altLang="en-US" sz="900" b="1" i="0" u="none" strike="noStrike" kern="1200" baseline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09" name="グループ化 108"/>
            <p:cNvGrpSpPr/>
            <p:nvPr/>
          </p:nvGrpSpPr>
          <p:grpSpPr>
            <a:xfrm>
              <a:off x="2204670" y="1992522"/>
              <a:ext cx="900000" cy="1056001"/>
              <a:chOff x="287338" y="1992522"/>
              <a:chExt cx="900000" cy="1056001"/>
            </a:xfrm>
          </p:grpSpPr>
          <p:sp>
            <p:nvSpPr>
              <p:cNvPr id="110" name="角丸四角形 109"/>
              <p:cNvSpPr/>
              <p:nvPr/>
            </p:nvSpPr>
            <p:spPr>
              <a:xfrm>
                <a:off x="287339" y="1992522"/>
                <a:ext cx="898666" cy="900000"/>
              </a:xfrm>
              <a:prstGeom prst="roundRect">
                <a:avLst>
                  <a:gd name="adj" fmla="val 9771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11" name="テキスト ボックス 110"/>
              <p:cNvSpPr txBox="1"/>
              <p:nvPr/>
            </p:nvSpPr>
            <p:spPr>
              <a:xfrm>
                <a:off x="287338" y="2910024"/>
                <a:ext cx="900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/>
                <a:r>
                  <a:rPr lang="en-US" altLang="ja-JP" sz="900" b="1" dirty="0"/>
                  <a:t>A. </a:t>
                </a:r>
                <a:r>
                  <a:rPr lang="en-US" altLang="ja-JP" sz="900" b="1" dirty="0" smtClean="0"/>
                  <a:t>Kumanogoh</a:t>
                </a:r>
                <a:endParaRPr kumimoji="1" lang="ja-JP" altLang="en-US" sz="900" b="1" i="0" u="none" strike="noStrike" kern="1200" baseline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12" name="グループ化 111"/>
            <p:cNvGrpSpPr/>
            <p:nvPr/>
          </p:nvGrpSpPr>
          <p:grpSpPr>
            <a:xfrm>
              <a:off x="3163336" y="1992522"/>
              <a:ext cx="900000" cy="1056001"/>
              <a:chOff x="287338" y="1992522"/>
              <a:chExt cx="900000" cy="1056001"/>
            </a:xfrm>
          </p:grpSpPr>
          <p:sp>
            <p:nvSpPr>
              <p:cNvPr id="113" name="角丸四角形 112"/>
              <p:cNvSpPr/>
              <p:nvPr/>
            </p:nvSpPr>
            <p:spPr>
              <a:xfrm>
                <a:off x="287339" y="1992522"/>
                <a:ext cx="898666" cy="900000"/>
              </a:xfrm>
              <a:prstGeom prst="roundRect">
                <a:avLst>
                  <a:gd name="adj" fmla="val 9771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14" name="テキスト ボックス 113"/>
              <p:cNvSpPr txBox="1"/>
              <p:nvPr/>
            </p:nvSpPr>
            <p:spPr>
              <a:xfrm>
                <a:off x="287338" y="2910024"/>
                <a:ext cx="900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/>
                <a:r>
                  <a:rPr lang="en-US" altLang="ja-JP" sz="900" b="1" dirty="0"/>
                  <a:t>H. Arase</a:t>
                </a:r>
                <a:endParaRPr kumimoji="1" lang="ja-JP" altLang="en-US" sz="900" b="1" i="0" u="none" strike="noStrike" kern="1200" baseline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15" name="グループ化 114"/>
            <p:cNvGrpSpPr/>
            <p:nvPr/>
          </p:nvGrpSpPr>
          <p:grpSpPr>
            <a:xfrm>
              <a:off x="4122002" y="1992522"/>
              <a:ext cx="900000" cy="1056001"/>
              <a:chOff x="287338" y="1992522"/>
              <a:chExt cx="900000" cy="1056001"/>
            </a:xfrm>
          </p:grpSpPr>
          <p:sp>
            <p:nvSpPr>
              <p:cNvPr id="116" name="角丸四角形 115"/>
              <p:cNvSpPr/>
              <p:nvPr/>
            </p:nvSpPr>
            <p:spPr>
              <a:xfrm>
                <a:off x="287339" y="1992522"/>
                <a:ext cx="898666" cy="900000"/>
              </a:xfrm>
              <a:prstGeom prst="roundRect">
                <a:avLst>
                  <a:gd name="adj" fmla="val 977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17" name="テキスト ボックス 116"/>
              <p:cNvSpPr txBox="1"/>
              <p:nvPr/>
            </p:nvSpPr>
            <p:spPr>
              <a:xfrm>
                <a:off x="287338" y="2910024"/>
                <a:ext cx="900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/>
                <a:r>
                  <a:rPr lang="en-US" altLang="ja-JP" sz="900" b="1" dirty="0"/>
                  <a:t>T. Kishimoto</a:t>
                </a:r>
                <a:endParaRPr kumimoji="1" lang="ja-JP" altLang="en-US" sz="900" b="1" i="0" u="none" strike="noStrike" kern="1200" baseline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18" name="グループ化 117"/>
            <p:cNvGrpSpPr/>
            <p:nvPr/>
          </p:nvGrpSpPr>
          <p:grpSpPr>
            <a:xfrm>
              <a:off x="5080668" y="1992522"/>
              <a:ext cx="900000" cy="1056001"/>
              <a:chOff x="287338" y="1992522"/>
              <a:chExt cx="900000" cy="1056001"/>
            </a:xfrm>
          </p:grpSpPr>
          <p:sp>
            <p:nvSpPr>
              <p:cNvPr id="119" name="角丸四角形 118"/>
              <p:cNvSpPr/>
              <p:nvPr/>
            </p:nvSpPr>
            <p:spPr>
              <a:xfrm>
                <a:off x="287339" y="1992522"/>
                <a:ext cx="898666" cy="900000"/>
              </a:xfrm>
              <a:prstGeom prst="roundRect">
                <a:avLst>
                  <a:gd name="adj" fmla="val 9771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0" name="テキスト ボックス 119"/>
              <p:cNvSpPr txBox="1"/>
              <p:nvPr/>
            </p:nvSpPr>
            <p:spPr>
              <a:xfrm>
                <a:off x="287338" y="2910024"/>
                <a:ext cx="900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/>
                <a:r>
                  <a:rPr lang="en-US" altLang="ja-JP" sz="900" b="1" dirty="0"/>
                  <a:t>K. Takeda</a:t>
                </a:r>
                <a:endParaRPr kumimoji="1" lang="ja-JP" altLang="en-US" sz="900" b="1" i="0" u="none" strike="noStrike" kern="1200" baseline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21" name="グループ化 120"/>
            <p:cNvGrpSpPr/>
            <p:nvPr/>
          </p:nvGrpSpPr>
          <p:grpSpPr>
            <a:xfrm>
              <a:off x="6039334" y="1992522"/>
              <a:ext cx="900000" cy="1056001"/>
              <a:chOff x="287338" y="1992522"/>
              <a:chExt cx="900000" cy="1056001"/>
            </a:xfrm>
          </p:grpSpPr>
          <p:sp>
            <p:nvSpPr>
              <p:cNvPr id="122" name="角丸四角形 121"/>
              <p:cNvSpPr/>
              <p:nvPr/>
            </p:nvSpPr>
            <p:spPr>
              <a:xfrm>
                <a:off x="287339" y="1992522"/>
                <a:ext cx="898666" cy="900000"/>
              </a:xfrm>
              <a:prstGeom prst="roundRect">
                <a:avLst>
                  <a:gd name="adj" fmla="val 9771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3" name="テキスト ボックス 122"/>
              <p:cNvSpPr txBox="1"/>
              <p:nvPr/>
            </p:nvSpPr>
            <p:spPr>
              <a:xfrm>
                <a:off x="287338" y="2910024"/>
                <a:ext cx="900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/>
                <a:r>
                  <a:rPr lang="en-US" altLang="ja-JP" sz="900" b="1" dirty="0"/>
                  <a:t>H. Kikutani</a:t>
                </a:r>
                <a:endParaRPr kumimoji="1" lang="ja-JP" altLang="en-US" sz="900" b="1" i="0" u="none" strike="noStrike" kern="1200" baseline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24" name="グループ化 123"/>
            <p:cNvGrpSpPr/>
            <p:nvPr/>
          </p:nvGrpSpPr>
          <p:grpSpPr>
            <a:xfrm>
              <a:off x="6998000" y="1992522"/>
              <a:ext cx="900000" cy="1056001"/>
              <a:chOff x="287338" y="1992522"/>
              <a:chExt cx="900000" cy="1056001"/>
            </a:xfrm>
          </p:grpSpPr>
          <p:sp>
            <p:nvSpPr>
              <p:cNvPr id="125" name="角丸四角形 124"/>
              <p:cNvSpPr/>
              <p:nvPr/>
            </p:nvSpPr>
            <p:spPr>
              <a:xfrm>
                <a:off x="287339" y="1992522"/>
                <a:ext cx="898666" cy="900000"/>
              </a:xfrm>
              <a:prstGeom prst="roundRect">
                <a:avLst>
                  <a:gd name="adj" fmla="val 9771"/>
                </a:avLst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6" name="テキスト ボックス 125"/>
              <p:cNvSpPr txBox="1"/>
              <p:nvPr/>
            </p:nvSpPr>
            <p:spPr>
              <a:xfrm>
                <a:off x="287338" y="2910024"/>
                <a:ext cx="900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/>
                <a:r>
                  <a:rPr lang="en-US" altLang="ja-JP" sz="900" b="1" dirty="0"/>
                  <a:t>S. Sakaguchi</a:t>
                </a:r>
                <a:endParaRPr kumimoji="1" lang="ja-JP" altLang="en-US" sz="900" b="1" i="0" u="none" strike="noStrike" kern="1200" baseline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  <p:grpSp>
          <p:nvGrpSpPr>
            <p:cNvPr id="127" name="グループ化 126"/>
            <p:cNvGrpSpPr/>
            <p:nvPr/>
          </p:nvGrpSpPr>
          <p:grpSpPr>
            <a:xfrm>
              <a:off x="7956663" y="1992522"/>
              <a:ext cx="900000" cy="1056001"/>
              <a:chOff x="287338" y="1992522"/>
              <a:chExt cx="900000" cy="1056001"/>
            </a:xfrm>
          </p:grpSpPr>
          <p:sp>
            <p:nvSpPr>
              <p:cNvPr id="128" name="角丸四角形 127"/>
              <p:cNvSpPr/>
              <p:nvPr/>
            </p:nvSpPr>
            <p:spPr>
              <a:xfrm>
                <a:off x="287339" y="1992522"/>
                <a:ext cx="898666" cy="900000"/>
              </a:xfrm>
              <a:prstGeom prst="roundRect">
                <a:avLst>
                  <a:gd name="adj" fmla="val 9771"/>
                </a:avLst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29" name="テキスト ボックス 128"/>
              <p:cNvSpPr txBox="1"/>
              <p:nvPr/>
            </p:nvSpPr>
            <p:spPr>
              <a:xfrm>
                <a:off x="287338" y="2910024"/>
                <a:ext cx="900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 fontAlgn="base"/>
                <a:r>
                  <a:rPr lang="en-US" altLang="ja-JP" sz="900" b="1" dirty="0"/>
                  <a:t>T. Saito</a:t>
                </a:r>
                <a:endParaRPr kumimoji="1" lang="ja-JP" altLang="en-US" sz="900" b="1" i="0" u="none" strike="noStrike" kern="1200" baseline="0" dirty="0" smtClean="0">
                  <a:solidFill>
                    <a:schemeClr val="tx1"/>
                  </a:solidFill>
                  <a:latin typeface="+mj-lt"/>
                </a:endParaRPr>
              </a:p>
            </p:txBody>
          </p:sp>
        </p:grpSp>
      </p:grpSp>
      <p:grpSp>
        <p:nvGrpSpPr>
          <p:cNvPr id="132" name="グループ化 131"/>
          <p:cNvGrpSpPr/>
          <p:nvPr/>
        </p:nvGrpSpPr>
        <p:grpSpPr>
          <a:xfrm>
            <a:off x="1246004" y="3054521"/>
            <a:ext cx="900000" cy="1056001"/>
            <a:chOff x="287338" y="1992522"/>
            <a:chExt cx="900000" cy="1056001"/>
          </a:xfrm>
        </p:grpSpPr>
        <p:sp>
          <p:nvSpPr>
            <p:cNvPr id="157" name="角丸四角形 156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1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8" name="テキスト ボックス 157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F. Melchers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33" name="グループ化 132"/>
          <p:cNvGrpSpPr/>
          <p:nvPr/>
        </p:nvGrpSpPr>
        <p:grpSpPr>
          <a:xfrm>
            <a:off x="2204670" y="3054521"/>
            <a:ext cx="900000" cy="1056001"/>
            <a:chOff x="287338" y="1992522"/>
            <a:chExt cx="900000" cy="1056001"/>
          </a:xfrm>
        </p:grpSpPr>
        <p:sp>
          <p:nvSpPr>
            <p:cNvPr id="155" name="角丸四角形 154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1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6" name="テキスト ボックス 155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C. Coban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34" name="グループ化 133"/>
          <p:cNvGrpSpPr/>
          <p:nvPr/>
        </p:nvGrpSpPr>
        <p:grpSpPr>
          <a:xfrm>
            <a:off x="6039334" y="3054521"/>
            <a:ext cx="900000" cy="1056001"/>
            <a:chOff x="287338" y="1992522"/>
            <a:chExt cx="900000" cy="1056001"/>
          </a:xfrm>
        </p:grpSpPr>
        <p:sp>
          <p:nvSpPr>
            <p:cNvPr id="153" name="角丸四角形 152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1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54" name="テキスト ボックス 153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K. J. Ishii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38" name="グループ化 137"/>
          <p:cNvGrpSpPr/>
          <p:nvPr/>
        </p:nvGrpSpPr>
        <p:grpSpPr>
          <a:xfrm>
            <a:off x="6996668" y="3054521"/>
            <a:ext cx="900000" cy="1056001"/>
            <a:chOff x="287338" y="1992522"/>
            <a:chExt cx="900000" cy="1056001"/>
          </a:xfrm>
        </p:grpSpPr>
        <p:sp>
          <p:nvSpPr>
            <p:cNvPr id="145" name="角丸四角形 144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1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6" name="テキスト ボックス 145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M. Yamamoto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39" name="グループ化 138"/>
          <p:cNvGrpSpPr/>
          <p:nvPr/>
        </p:nvGrpSpPr>
        <p:grpSpPr>
          <a:xfrm>
            <a:off x="7955330" y="3054521"/>
            <a:ext cx="900000" cy="1056001"/>
            <a:chOff x="287338" y="1992522"/>
            <a:chExt cx="900000" cy="1056001"/>
          </a:xfrm>
        </p:grpSpPr>
        <p:sp>
          <p:nvSpPr>
            <p:cNvPr id="143" name="角丸四角形 142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1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4" name="テキスト ボックス 143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S. Nagata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40" name="グループ化 139"/>
          <p:cNvGrpSpPr/>
          <p:nvPr/>
        </p:nvGrpSpPr>
        <p:grpSpPr>
          <a:xfrm>
            <a:off x="285678" y="4204940"/>
            <a:ext cx="900000" cy="1056001"/>
            <a:chOff x="287338" y="1992522"/>
            <a:chExt cx="900000" cy="1056001"/>
          </a:xfrm>
        </p:grpSpPr>
        <p:sp>
          <p:nvSpPr>
            <p:cNvPr id="141" name="角丸四角形 140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1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42" name="テキスト ボックス 141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T. Yamashita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60" name="グループ化 159"/>
          <p:cNvGrpSpPr/>
          <p:nvPr/>
        </p:nvGrpSpPr>
        <p:grpSpPr>
          <a:xfrm>
            <a:off x="1246004" y="4204940"/>
            <a:ext cx="900000" cy="1056001"/>
            <a:chOff x="287338" y="1992522"/>
            <a:chExt cx="900000" cy="1056001"/>
          </a:xfrm>
        </p:grpSpPr>
        <p:sp>
          <p:nvSpPr>
            <p:cNvPr id="185" name="角丸四角形 184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1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6" name="テキスト ボックス 185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S. Yamasaki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61" name="グループ化 160"/>
          <p:cNvGrpSpPr/>
          <p:nvPr/>
        </p:nvGrpSpPr>
        <p:grpSpPr>
          <a:xfrm>
            <a:off x="2204670" y="4204940"/>
            <a:ext cx="900000" cy="1056001"/>
            <a:chOff x="287338" y="1992522"/>
            <a:chExt cx="900000" cy="1056001"/>
          </a:xfrm>
        </p:grpSpPr>
        <p:sp>
          <p:nvSpPr>
            <p:cNvPr id="183" name="角丸四角形 182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1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4" name="テキスト ボックス 183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Y. Okada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62" name="グループ化 161"/>
          <p:cNvGrpSpPr/>
          <p:nvPr/>
        </p:nvGrpSpPr>
        <p:grpSpPr>
          <a:xfrm>
            <a:off x="6039334" y="4204940"/>
            <a:ext cx="900000" cy="1056001"/>
            <a:chOff x="287338" y="1992522"/>
            <a:chExt cx="900000" cy="1056001"/>
          </a:xfrm>
        </p:grpSpPr>
        <p:sp>
          <p:nvSpPr>
            <p:cNvPr id="181" name="角丸四角形 180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2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2" name="テキスト ボックス 181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T. Nagasawa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66" name="グループ化 165"/>
          <p:cNvGrpSpPr/>
          <p:nvPr/>
        </p:nvGrpSpPr>
        <p:grpSpPr>
          <a:xfrm>
            <a:off x="6997334" y="4204940"/>
            <a:ext cx="900000" cy="1056001"/>
            <a:chOff x="287338" y="1992522"/>
            <a:chExt cx="900000" cy="1056001"/>
          </a:xfrm>
        </p:grpSpPr>
        <p:sp>
          <p:nvSpPr>
            <p:cNvPr id="173" name="角丸四角形 172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2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4" name="テキスト ボックス 173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T. Yanagida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67" name="グループ化 166"/>
          <p:cNvGrpSpPr/>
          <p:nvPr/>
        </p:nvGrpSpPr>
        <p:grpSpPr>
          <a:xfrm>
            <a:off x="7955330" y="4204940"/>
            <a:ext cx="900000" cy="1056001"/>
            <a:chOff x="287338" y="1992522"/>
            <a:chExt cx="900000" cy="1056001"/>
          </a:xfrm>
        </p:grpSpPr>
        <p:sp>
          <p:nvSpPr>
            <p:cNvPr id="171" name="角丸四角形 170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2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2" name="テキスト ボックス 171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M. Ishii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68" name="グループ化 167"/>
          <p:cNvGrpSpPr/>
          <p:nvPr/>
        </p:nvGrpSpPr>
        <p:grpSpPr>
          <a:xfrm>
            <a:off x="287011" y="5355360"/>
            <a:ext cx="900000" cy="1056001"/>
            <a:chOff x="287338" y="1992522"/>
            <a:chExt cx="900000" cy="1056001"/>
          </a:xfrm>
        </p:grpSpPr>
        <p:sp>
          <p:nvSpPr>
            <p:cNvPr id="169" name="角丸四角形 168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2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70" name="テキスト ボックス 169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J. Hatazawa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88" name="グループ化 187"/>
          <p:cNvGrpSpPr/>
          <p:nvPr/>
        </p:nvGrpSpPr>
        <p:grpSpPr>
          <a:xfrm>
            <a:off x="1246004" y="5355360"/>
            <a:ext cx="900000" cy="1056001"/>
            <a:chOff x="287338" y="1992522"/>
            <a:chExt cx="900000" cy="1056001"/>
          </a:xfrm>
        </p:grpSpPr>
        <p:sp>
          <p:nvSpPr>
            <p:cNvPr id="213" name="角丸四角形 212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 dpi="0" rotWithShape="1">
              <a:blip r:embed="rId2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4" name="テキスト ボックス 213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K. Kikuchi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89" name="グループ化 188"/>
          <p:cNvGrpSpPr/>
          <p:nvPr/>
        </p:nvGrpSpPr>
        <p:grpSpPr>
          <a:xfrm>
            <a:off x="2204670" y="5355360"/>
            <a:ext cx="900000" cy="1056001"/>
            <a:chOff x="287338" y="1992522"/>
            <a:chExt cx="900000" cy="1056001"/>
          </a:xfrm>
        </p:grpSpPr>
        <p:sp>
          <p:nvSpPr>
            <p:cNvPr id="211" name="角丸四角形 210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2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2" name="テキスト ボックス 211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K. Suzuki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90" name="グループ化 189"/>
          <p:cNvGrpSpPr/>
          <p:nvPr/>
        </p:nvGrpSpPr>
        <p:grpSpPr>
          <a:xfrm>
            <a:off x="6039334" y="5355360"/>
            <a:ext cx="900000" cy="1056001"/>
            <a:chOff x="287338" y="1992522"/>
            <a:chExt cx="900000" cy="1056001"/>
          </a:xfrm>
        </p:grpSpPr>
        <p:sp>
          <p:nvSpPr>
            <p:cNvPr id="209" name="角丸四角形 208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2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0" name="テキスト ボックス 209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N. I. Smith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94" name="グループ化 193"/>
          <p:cNvGrpSpPr/>
          <p:nvPr/>
        </p:nvGrpSpPr>
        <p:grpSpPr>
          <a:xfrm>
            <a:off x="6998000" y="5355360"/>
            <a:ext cx="900000" cy="1056001"/>
            <a:chOff x="287338" y="1992522"/>
            <a:chExt cx="900000" cy="1056001"/>
          </a:xfrm>
        </p:grpSpPr>
        <p:sp>
          <p:nvSpPr>
            <p:cNvPr id="201" name="角丸四角形 200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2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2" name="テキスト ボックス 201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B. Seymour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95" name="グループ化 194"/>
          <p:cNvGrpSpPr/>
          <p:nvPr/>
        </p:nvGrpSpPr>
        <p:grpSpPr>
          <a:xfrm>
            <a:off x="285678" y="3054520"/>
            <a:ext cx="900000" cy="1056001"/>
            <a:chOff x="287338" y="1992522"/>
            <a:chExt cx="900000" cy="1056001"/>
          </a:xfrm>
        </p:grpSpPr>
        <p:sp>
          <p:nvSpPr>
            <p:cNvPr id="199" name="角丸四角形 198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2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0" name="テキスト ボックス 199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T. Kurosaki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96" name="グループ化 195"/>
          <p:cNvGrpSpPr/>
          <p:nvPr/>
        </p:nvGrpSpPr>
        <p:grpSpPr>
          <a:xfrm>
            <a:off x="7956663" y="5355360"/>
            <a:ext cx="900000" cy="1056001"/>
            <a:chOff x="287338" y="1992522"/>
            <a:chExt cx="900000" cy="1056001"/>
          </a:xfrm>
        </p:grpSpPr>
        <p:sp>
          <p:nvSpPr>
            <p:cNvPr id="197" name="角丸四角形 196"/>
            <p:cNvSpPr/>
            <p:nvPr/>
          </p:nvSpPr>
          <p:spPr>
            <a:xfrm>
              <a:off x="287339" y="1992522"/>
              <a:ext cx="898666" cy="900000"/>
            </a:xfrm>
            <a:prstGeom prst="roundRect">
              <a:avLst>
                <a:gd name="adj" fmla="val 9771"/>
              </a:avLst>
            </a:prstGeom>
            <a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98" name="テキスト ボックス 197"/>
            <p:cNvSpPr txBox="1"/>
            <p:nvPr/>
          </p:nvSpPr>
          <p:spPr>
            <a:xfrm>
              <a:off x="287338" y="2910024"/>
              <a:ext cx="9000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/>
              <a:r>
                <a:rPr lang="en-US" altLang="ja-JP" sz="900" b="1" dirty="0"/>
                <a:t>D. Standley</a:t>
              </a:r>
              <a:endParaRPr kumimoji="1" lang="ja-JP" altLang="en-US" sz="900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222" name="図 221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103" y="4573602"/>
            <a:ext cx="1016606" cy="284419"/>
          </a:xfrm>
          <a:prstGeom prst="rect">
            <a:avLst/>
          </a:prstGeom>
        </p:spPr>
      </p:pic>
      <p:pic>
        <p:nvPicPr>
          <p:cNvPr id="223" name="図 222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725"/>
          <a:stretch/>
        </p:blipFill>
        <p:spPr>
          <a:xfrm>
            <a:off x="4655763" y="4545181"/>
            <a:ext cx="1216261" cy="306407"/>
          </a:xfrm>
          <a:prstGeom prst="rect">
            <a:avLst/>
          </a:prstGeom>
        </p:spPr>
      </p:pic>
      <p:pic>
        <p:nvPicPr>
          <p:cNvPr id="224" name="図 223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647" y="5313168"/>
            <a:ext cx="608355" cy="605117"/>
          </a:xfrm>
          <a:prstGeom prst="rect">
            <a:avLst/>
          </a:prstGeom>
        </p:spPr>
      </p:pic>
      <p:pic>
        <p:nvPicPr>
          <p:cNvPr id="225" name="図 224"/>
          <p:cNvPicPr>
            <a:picLocks noChangeAspect="1"/>
          </p:cNvPicPr>
          <p:nvPr/>
        </p:nvPicPr>
        <p:blipFill rotWithShape="1"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6709" y="5299466"/>
            <a:ext cx="709252" cy="770170"/>
          </a:xfrm>
          <a:prstGeom prst="rect">
            <a:avLst/>
          </a:prstGeom>
        </p:spPr>
      </p:pic>
      <p:pic>
        <p:nvPicPr>
          <p:cNvPr id="226" name="図 225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5374" y="5313167"/>
            <a:ext cx="567763" cy="573133"/>
          </a:xfrm>
          <a:prstGeom prst="rect">
            <a:avLst/>
          </a:prstGeom>
        </p:spPr>
      </p:pic>
      <p:sp>
        <p:nvSpPr>
          <p:cNvPr id="228" name="テキスト ボックス 227"/>
          <p:cNvSpPr txBox="1"/>
          <p:nvPr/>
        </p:nvSpPr>
        <p:spPr>
          <a:xfrm>
            <a:off x="3956286" y="6114130"/>
            <a:ext cx="13038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800" b="1" dirty="0">
                <a:latin typeface="+mn-ea"/>
              </a:rPr>
              <a:t>King </a:t>
            </a:r>
            <a:r>
              <a:rPr lang="en-US" altLang="ja-JP" sz="800" b="1" dirty="0" smtClean="0">
                <a:latin typeface="+mn-ea"/>
              </a:rPr>
              <a:t>Faisal</a:t>
            </a:r>
          </a:p>
          <a:p>
            <a:pPr algn="ctr" fontAlgn="base"/>
            <a:r>
              <a:rPr lang="en-US" altLang="ja-JP" sz="800" b="1" dirty="0" smtClean="0">
                <a:latin typeface="+mn-ea"/>
              </a:rPr>
              <a:t>International </a:t>
            </a:r>
            <a:r>
              <a:rPr lang="en-US" altLang="ja-JP" sz="800" b="1" dirty="0">
                <a:latin typeface="+mn-ea"/>
              </a:rPr>
              <a:t>Prize</a:t>
            </a:r>
            <a:endParaRPr kumimoji="1" lang="ja-JP" altLang="en-US" sz="800" b="1" i="0" u="none" strike="noStrike" kern="1200" baseline="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9" name="テキスト ボックス 228"/>
          <p:cNvSpPr txBox="1"/>
          <p:nvPr/>
        </p:nvSpPr>
        <p:spPr>
          <a:xfrm>
            <a:off x="5030573" y="6139823"/>
            <a:ext cx="86955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800" b="1" dirty="0" smtClean="0">
                <a:latin typeface="+mn-ea"/>
              </a:rPr>
              <a:t>Japan Prize</a:t>
            </a:r>
            <a:endParaRPr kumimoji="1" lang="ja-JP" altLang="en-US" sz="800" b="1" i="0" u="none" strike="noStrike" kern="1200" baseline="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0" name="テキスト ボックス 229"/>
          <p:cNvSpPr txBox="1"/>
          <p:nvPr/>
        </p:nvSpPr>
        <p:spPr>
          <a:xfrm>
            <a:off x="3310735" y="6153601"/>
            <a:ext cx="851616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800" b="1" dirty="0">
                <a:latin typeface="+mn-ea"/>
              </a:rPr>
              <a:t>Crafoord Prize</a:t>
            </a:r>
            <a:endParaRPr kumimoji="1" lang="ja-JP" altLang="en-US" sz="800" b="1" i="0" u="none" strike="noStrike" kern="1200" baseline="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1" name="テキスト ボックス 230"/>
          <p:cNvSpPr txBox="1"/>
          <p:nvPr/>
        </p:nvSpPr>
        <p:spPr>
          <a:xfrm>
            <a:off x="3285293" y="4941881"/>
            <a:ext cx="130385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800" dirty="0" smtClean="0"/>
              <a:t>Gairdner </a:t>
            </a:r>
            <a:r>
              <a:rPr lang="en-US" altLang="ja-JP" sz="800" dirty="0"/>
              <a:t>International Award</a:t>
            </a:r>
            <a:endParaRPr kumimoji="1" lang="ja-JP" altLang="en-US" sz="800" b="1" i="0" u="none" strike="noStrike" kern="1200" baseline="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2" name="正方形/長方形 231"/>
          <p:cNvSpPr/>
          <p:nvPr/>
        </p:nvSpPr>
        <p:spPr>
          <a:xfrm>
            <a:off x="3295461" y="5255212"/>
            <a:ext cx="868222" cy="11353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3" name="正方形/長方形 232"/>
          <p:cNvSpPr/>
          <p:nvPr/>
        </p:nvSpPr>
        <p:spPr>
          <a:xfrm>
            <a:off x="4163683" y="5255212"/>
            <a:ext cx="868222" cy="11353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4" name="正方形/長方形 233"/>
          <p:cNvSpPr/>
          <p:nvPr/>
        </p:nvSpPr>
        <p:spPr>
          <a:xfrm>
            <a:off x="5032076" y="5255212"/>
            <a:ext cx="868222" cy="1135363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6" name="正方形/長方形 235"/>
          <p:cNvSpPr/>
          <p:nvPr/>
        </p:nvSpPr>
        <p:spPr>
          <a:xfrm>
            <a:off x="3295461" y="4463944"/>
            <a:ext cx="1293687" cy="79126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7" name="正方形/長方形 236"/>
          <p:cNvSpPr/>
          <p:nvPr/>
        </p:nvSpPr>
        <p:spPr>
          <a:xfrm>
            <a:off x="4589148" y="4463944"/>
            <a:ext cx="1310979" cy="79126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8" name="テキスト ボックス 237"/>
          <p:cNvSpPr txBox="1"/>
          <p:nvPr/>
        </p:nvSpPr>
        <p:spPr>
          <a:xfrm>
            <a:off x="4556252" y="5004792"/>
            <a:ext cx="130385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800" dirty="0"/>
              <a:t>Robert Koch Prize</a:t>
            </a:r>
          </a:p>
        </p:txBody>
      </p:sp>
      <p:sp>
        <p:nvSpPr>
          <p:cNvPr id="215" name="テキスト ボックス 214"/>
          <p:cNvSpPr txBox="1"/>
          <p:nvPr/>
        </p:nvSpPr>
        <p:spPr>
          <a:xfrm>
            <a:off x="3295461" y="4012965"/>
            <a:ext cx="2625506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90000"/>
              </a:lnSpc>
            </a:pPr>
            <a:r>
              <a:rPr lang="en-US" altLang="ja-JP" sz="1400" b="1" dirty="0">
                <a:solidFill>
                  <a:schemeClr val="bg1"/>
                </a:solidFill>
              </a:rPr>
              <a:t>International awards received by IFReC researchers</a:t>
            </a:r>
            <a:r>
              <a:rPr lang="ja-JP" altLang="en-US" sz="1400" b="1" dirty="0">
                <a:solidFill>
                  <a:schemeClr val="bg1"/>
                </a:solidFill>
              </a:rPr>
              <a:t>：</a:t>
            </a:r>
            <a:endParaRPr kumimoji="1" lang="ja-JP" altLang="en-US" sz="1400" b="1" i="0" u="none" strike="noStrike" kern="1200" baseline="0" dirty="0" smtClean="0">
              <a:solidFill>
                <a:schemeClr val="bg1"/>
              </a:solidFill>
            </a:endParaRPr>
          </a:p>
        </p:txBody>
      </p:sp>
      <p:pic>
        <p:nvPicPr>
          <p:cNvPr id="240" name="図 239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11" y="1747495"/>
            <a:ext cx="334967" cy="408231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59000"/>
              </a:prstClr>
            </a:outerShdw>
          </a:effectLst>
        </p:spPr>
      </p:pic>
      <p:pic>
        <p:nvPicPr>
          <p:cNvPr id="241" name="図 24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5562" y="1747495"/>
            <a:ext cx="334967" cy="408231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59000"/>
              </a:prstClr>
            </a:outerShdw>
          </a:effectLst>
        </p:spPr>
      </p:pic>
      <p:pic>
        <p:nvPicPr>
          <p:cNvPr id="242" name="図 241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338" y="1747495"/>
            <a:ext cx="334967" cy="408231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59000"/>
              </a:prstClr>
            </a:outerShdw>
          </a:effectLst>
        </p:spPr>
      </p:pic>
      <p:pic>
        <p:nvPicPr>
          <p:cNvPr id="243" name="図 242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7693" y="2957316"/>
            <a:ext cx="334967" cy="408231"/>
          </a:xfrm>
          <a:prstGeom prst="rect">
            <a:avLst/>
          </a:prstGeom>
          <a:effectLst>
            <a:outerShdw blurRad="25400" dist="25400" dir="2700000" algn="tl" rotWithShape="0">
              <a:prstClr val="black">
                <a:alpha val="59000"/>
              </a:prstClr>
            </a:outerShdw>
          </a:effectLst>
        </p:spPr>
      </p:pic>
      <p:sp>
        <p:nvSpPr>
          <p:cNvPr id="244" name="正方形/長方形 243"/>
          <p:cNvSpPr/>
          <p:nvPr/>
        </p:nvSpPr>
        <p:spPr>
          <a:xfrm>
            <a:off x="0" y="756000"/>
            <a:ext cx="9144000" cy="921600"/>
          </a:xfrm>
          <a:prstGeom prst="rect">
            <a:avLst/>
          </a:prstGeom>
          <a:solidFill>
            <a:srgbClr val="009F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5" name="正方形/長方形 244"/>
          <p:cNvSpPr/>
          <p:nvPr/>
        </p:nvSpPr>
        <p:spPr>
          <a:xfrm>
            <a:off x="3956286" y="756000"/>
            <a:ext cx="5187713" cy="921600"/>
          </a:xfrm>
          <a:prstGeom prst="rect">
            <a:avLst/>
          </a:prstGeom>
          <a:blipFill>
            <a:blip r:embed="rId3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8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6" name="正方形/長方形 245"/>
          <p:cNvSpPr/>
          <p:nvPr/>
        </p:nvSpPr>
        <p:spPr>
          <a:xfrm rot="10800000">
            <a:off x="-1" y="764616"/>
            <a:ext cx="4333795" cy="921600"/>
          </a:xfrm>
          <a:prstGeom prst="rect">
            <a:avLst/>
          </a:prstGeom>
          <a:blipFill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8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7" name="テキスト ボックス 246"/>
          <p:cNvSpPr txBox="1"/>
          <p:nvPr/>
        </p:nvSpPr>
        <p:spPr>
          <a:xfrm>
            <a:off x="821596" y="970215"/>
            <a:ext cx="728804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2800" b="1" dirty="0" smtClean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Immunology</a:t>
            </a:r>
            <a:r>
              <a:rPr lang="en-US" altLang="ja-JP" sz="2800" b="1" dirty="0" smtClean="0">
                <a:solidFill>
                  <a:schemeClr val="bg1"/>
                </a:solidFill>
              </a:rPr>
              <a:t> Frontier </a:t>
            </a:r>
            <a:r>
              <a:rPr lang="en-US" altLang="ja-JP" sz="2800" b="1" dirty="0">
                <a:solidFill>
                  <a:schemeClr val="bg1"/>
                </a:solidFill>
              </a:rPr>
              <a:t>Research Center</a:t>
            </a:r>
            <a:endParaRPr kumimoji="1" lang="ja-JP" altLang="en-US" sz="28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8" name="図 247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534" y="789952"/>
            <a:ext cx="795173" cy="795173"/>
          </a:xfrm>
          <a:prstGeom prst="rect">
            <a:avLst/>
          </a:prstGeom>
        </p:spPr>
      </p:pic>
      <p:sp>
        <p:nvSpPr>
          <p:cNvPr id="249" name="正方形/長方形 248"/>
          <p:cNvSpPr/>
          <p:nvPr/>
        </p:nvSpPr>
        <p:spPr>
          <a:xfrm>
            <a:off x="7484250" y="756000"/>
            <a:ext cx="1652066" cy="928800"/>
          </a:xfrm>
          <a:prstGeom prst="rect">
            <a:avLst/>
          </a:prstGeom>
          <a:blipFill>
            <a:blip r:embed="rId3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9864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Osaka University: Facts and Figures</a:t>
            </a:r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6638925" y="370344"/>
            <a:ext cx="18954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(as of May 1, 2017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)</a:t>
            </a:r>
            <a:endParaRPr kumimoji="1" lang="en-US" altLang="ja-JP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94" b="1"/>
          <a:stretch/>
        </p:blipFill>
        <p:spPr>
          <a:xfrm>
            <a:off x="0" y="638344"/>
            <a:ext cx="9143999" cy="239614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" y="3117818"/>
            <a:ext cx="9144000" cy="535253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tIns="10800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1036" y="3239721"/>
            <a:ext cx="8587428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One</a:t>
            </a:r>
            <a:r>
              <a:rPr kumimoji="1" lang="ja-JP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of</a:t>
            </a:r>
            <a:r>
              <a:rPr kumimoji="1" lang="ja-JP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FF">
                    <a:alpha val="90000"/>
                  </a:srgbClr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Japan’s Leading National Universities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90000"/>
                </a:srgbClr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graphicFrame>
        <p:nvGraphicFramePr>
          <p:cNvPr id="21" name="表 20"/>
          <p:cNvGraphicFramePr>
            <a:graphicFrameLocks noGrp="1"/>
          </p:cNvGraphicFramePr>
          <p:nvPr>
            <p:extLst/>
          </p:nvPr>
        </p:nvGraphicFramePr>
        <p:xfrm>
          <a:off x="503238" y="3736405"/>
          <a:ext cx="8140755" cy="182136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322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4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9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000">
                <a:tc>
                  <a:txBody>
                    <a:bodyPr/>
                    <a:lstStyle/>
                    <a:p>
                      <a:r>
                        <a:rPr kumimoji="0" lang="ja-JP" altLang="en-US" sz="1600" b="1" kern="0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cs typeface="Yu Gothic" charset="-128"/>
                        </a:rPr>
                        <a:t>■</a:t>
                      </a:r>
                      <a:r>
                        <a:rPr kumimoji="0" lang="en-US" altLang="ja-JP" sz="1600" b="1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Under</a:t>
                      </a:r>
                      <a:r>
                        <a:rPr kumimoji="0" lang="en-US" altLang="ja-JP" sz="1600" b="1" kern="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graduate Students</a:t>
                      </a:r>
                      <a:endParaRPr kumimoji="1" lang="ja-JP" altLang="en-US" sz="1600" dirty="0">
                        <a:latin typeface="+mn-lt"/>
                      </a:endParaRPr>
                    </a:p>
                  </a:txBody>
                  <a:tcPr marL="36000" marR="36000" marT="5400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ja-JP" sz="1600" b="1" u="sng" kern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cs typeface="Yu Gothic" charset="-128"/>
                        </a:rPr>
                        <a:t>15,358</a:t>
                      </a:r>
                      <a:endParaRPr kumimoji="1" lang="ja-JP" altLang="en-US" sz="160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marL="36000" marR="36000" marT="5400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1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 </a:t>
                      </a:r>
                      <a:r>
                        <a:rPr kumimoji="0" lang="en-US" altLang="ja-JP" sz="1600" b="1" kern="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 (Female ratio: </a:t>
                      </a:r>
                      <a:r>
                        <a:rPr kumimoji="0" lang="en-US" altLang="ja-JP" sz="1600" b="1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33.6</a:t>
                      </a:r>
                      <a:r>
                        <a:rPr kumimoji="0" lang="ja-JP" altLang="en-US" sz="1600" b="1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％）</a:t>
                      </a:r>
                      <a:endParaRPr kumimoji="0" lang="en-US" altLang="ja-JP" sz="1600" b="1" kern="0" dirty="0" smtClean="0">
                        <a:solidFill>
                          <a:sysClr val="windowText" lastClr="000000"/>
                        </a:solidFill>
                        <a:effectLst/>
                        <a:latin typeface="+mn-lt"/>
                        <a:cs typeface="Yu Gothic" charset="-128"/>
                      </a:endParaRPr>
                    </a:p>
                  </a:txBody>
                  <a:tcPr marL="36000" marR="36000" marT="5400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r>
                        <a:rPr kumimoji="0" lang="ja-JP" altLang="en-US" sz="1600" b="1" kern="0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cs typeface="Yu Gothic" charset="-128"/>
                        </a:rPr>
                        <a:t>■</a:t>
                      </a:r>
                      <a:r>
                        <a:rPr kumimoji="0" lang="en-US" altLang="ja-JP" sz="1600" b="1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Graduate Students</a:t>
                      </a:r>
                      <a:endParaRPr kumimoji="1" lang="ja-JP" altLang="en-US" sz="1600" dirty="0">
                        <a:latin typeface="+mn-lt"/>
                      </a:endParaRPr>
                    </a:p>
                  </a:txBody>
                  <a:tcPr marL="36000" marR="36000" marT="5400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ja-JP" sz="1600" b="1" u="sng" kern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cs typeface="Yu Gothic" charset="-128"/>
                        </a:rPr>
                        <a:t>7,930</a:t>
                      </a:r>
                      <a:endParaRPr kumimoji="1" lang="ja-JP" altLang="en-US" sz="160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marL="36000" marR="36000" marT="54000" marB="0" anchor="ctr">
                    <a:lnT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0" lang="ja-JP" altLang="en-US" sz="1600" b="1" kern="0" dirty="0" smtClean="0">
                          <a:solidFill>
                            <a:sysClr val="windowText" lastClr="000000"/>
                          </a:solidFill>
                          <a:latin typeface="+mn-lt"/>
                          <a:cs typeface="Yu Gothic" charset="-128"/>
                        </a:rPr>
                        <a:t> </a:t>
                      </a:r>
                      <a:r>
                        <a:rPr kumimoji="0" lang="ja-JP" altLang="en-US" sz="1600" b="1" kern="0" baseline="0" dirty="0" smtClean="0">
                          <a:solidFill>
                            <a:sysClr val="windowText" lastClr="000000"/>
                          </a:solidFill>
                          <a:latin typeface="+mn-lt"/>
                          <a:cs typeface="Yu Gothic" charset="-128"/>
                        </a:rPr>
                        <a:t> </a:t>
                      </a:r>
                      <a:r>
                        <a:rPr kumimoji="0" lang="en-US" altLang="ja-JP" sz="1600" b="1" kern="0" baseline="0" dirty="0" smtClean="0">
                          <a:solidFill>
                            <a:sysClr val="windowText" lastClr="000000"/>
                          </a:solidFill>
                          <a:latin typeface="+mn-lt"/>
                          <a:cs typeface="Yu Gothic" charset="-128"/>
                        </a:rPr>
                        <a:t>(</a:t>
                      </a:r>
                      <a:r>
                        <a:rPr kumimoji="0" lang="en-US" altLang="ja-JP" sz="1600" b="1" kern="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Female ratio: 28.3</a:t>
                      </a:r>
                      <a:r>
                        <a:rPr kumimoji="0" lang="ja-JP" altLang="en-US" sz="1600" b="1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％）</a:t>
                      </a:r>
                      <a:endParaRPr kumimoji="1" lang="ja-JP" altLang="en-US" sz="1600" dirty="0">
                        <a:latin typeface="+mn-lt"/>
                      </a:endParaRPr>
                    </a:p>
                  </a:txBody>
                  <a:tcPr marL="36000" marR="36000" marT="54000" marB="0" anchor="ctr"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r>
                        <a:rPr kumimoji="0" lang="ja-JP" altLang="en-US" sz="1600" b="1" kern="0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cs typeface="Yu Gothic" charset="-128"/>
                        </a:rPr>
                        <a:t>■</a:t>
                      </a:r>
                      <a:r>
                        <a:rPr kumimoji="0" lang="en-US" altLang="ja-JP" sz="1600" b="1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International Students</a:t>
                      </a:r>
                    </a:p>
                    <a:p>
                      <a:r>
                        <a:rPr kumimoji="0" lang="en-US" altLang="ja-JP" sz="1600" b="1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    (Inbound)</a:t>
                      </a:r>
                      <a:endParaRPr kumimoji="1" lang="ja-JP" altLang="en-US" sz="1600" dirty="0">
                        <a:latin typeface="+mn-lt"/>
                      </a:endParaRPr>
                    </a:p>
                  </a:txBody>
                  <a:tcPr marL="36000" marR="36000" marT="54000" marB="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ja-JP" sz="1600" b="1" u="sng" kern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cs typeface="Yu Gothic" charset="-128"/>
                        </a:rPr>
                        <a:t>2,273</a:t>
                      </a:r>
                      <a:endParaRPr kumimoji="1" lang="ja-JP" altLang="en-US" sz="160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marL="36000" marR="36000" marT="54000" marB="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600" dirty="0">
                        <a:latin typeface="+mn-lt"/>
                      </a:endParaRPr>
                    </a:p>
                  </a:txBody>
                  <a:tcPr marL="36000" marR="36000" marT="54000" marB="0" anchor="ctr"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000">
                <a:tc>
                  <a:txBody>
                    <a:bodyPr/>
                    <a:lstStyle/>
                    <a:p>
                      <a:r>
                        <a:rPr kumimoji="0" lang="ja-JP" altLang="en-US" sz="1600" b="1" kern="0" dirty="0" smtClean="0">
                          <a:solidFill>
                            <a:schemeClr val="accent1"/>
                          </a:solidFill>
                          <a:effectLst/>
                          <a:latin typeface="+mn-lt"/>
                          <a:cs typeface="Yu Gothic" charset="-128"/>
                        </a:rPr>
                        <a:t>■</a:t>
                      </a:r>
                      <a:r>
                        <a:rPr kumimoji="0" lang="en-US" altLang="ja-JP" sz="1600" b="1" kern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Students</a:t>
                      </a:r>
                      <a:r>
                        <a:rPr kumimoji="0" lang="en-US" altLang="ja-JP" sz="1600" b="1" kern="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 Studying Abroad</a:t>
                      </a:r>
                    </a:p>
                    <a:p>
                      <a:r>
                        <a:rPr kumimoji="0" lang="en-US" altLang="ja-JP" sz="1600" b="1" kern="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</a:rPr>
                        <a:t>    (Outbound)</a:t>
                      </a:r>
                      <a:endParaRPr kumimoji="1" lang="ja-JP" altLang="en-US" sz="1600" dirty="0">
                        <a:latin typeface="+mn-lt"/>
                      </a:endParaRPr>
                    </a:p>
                  </a:txBody>
                  <a:tcPr marL="36000" marR="36000" marT="540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0" lang="en-US" altLang="ja-JP" sz="1600" b="1" u="sng" kern="0" dirty="0" smtClean="0">
                          <a:solidFill>
                            <a:schemeClr val="accent5"/>
                          </a:solidFill>
                          <a:effectLst/>
                          <a:latin typeface="+mn-lt"/>
                          <a:cs typeface="Yu Gothic" charset="-128"/>
                        </a:rPr>
                        <a:t>1,629</a:t>
                      </a:r>
                      <a:r>
                        <a:rPr kumimoji="0" lang="ja-JP" altLang="en-US" sz="1600" b="1" kern="0" dirty="0" smtClean="0">
                          <a:solidFill>
                            <a:schemeClr val="accent5"/>
                          </a:solidFill>
                          <a:latin typeface="+mn-lt"/>
                          <a:cs typeface="Yu Gothic" charset="-128"/>
                        </a:rPr>
                        <a:t> </a:t>
                      </a:r>
                      <a:endParaRPr kumimoji="1" lang="ja-JP" altLang="en-US" sz="1600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marL="36000" marR="36000" marT="540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ja-JP" sz="1600" b="1" u="none" kern="0" baseline="0" dirty="0" smtClean="0">
                          <a:solidFill>
                            <a:sysClr val="windowText" lastClr="000000"/>
                          </a:solidFill>
                          <a:effectLst/>
                          <a:latin typeface="+mn-lt"/>
                          <a:cs typeface="Yu Gothic" charset="-128"/>
                        </a:rPr>
                        <a:t> (Apr. 1, 2016 – Mar. 31, 2017)</a:t>
                      </a:r>
                      <a:endParaRPr kumimoji="0" lang="en-US" altLang="ja-JP" sz="1600" b="1" u="sng" kern="0" dirty="0" smtClean="0">
                        <a:solidFill>
                          <a:sysClr val="windowText" lastClr="000000"/>
                        </a:solidFill>
                        <a:effectLst/>
                        <a:latin typeface="+mn-lt"/>
                        <a:cs typeface="Yu Gothic" charset="-128"/>
                      </a:endParaRPr>
                    </a:p>
                  </a:txBody>
                  <a:tcPr marL="36000" marR="36000" marT="540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8" name="グループ化 27"/>
          <p:cNvGrpSpPr/>
          <p:nvPr/>
        </p:nvGrpSpPr>
        <p:grpSpPr>
          <a:xfrm>
            <a:off x="0" y="5654396"/>
            <a:ext cx="9143999" cy="873578"/>
            <a:chOff x="1" y="5735523"/>
            <a:chExt cx="8998496" cy="859677"/>
          </a:xfrm>
        </p:grpSpPr>
        <p:pic>
          <p:nvPicPr>
            <p:cNvPr id="22" name="図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9" t="1583" r="42943" b="67411"/>
            <a:stretch/>
          </p:blipFill>
          <p:spPr>
            <a:xfrm>
              <a:off x="1" y="5735523"/>
              <a:ext cx="2304288" cy="859677"/>
            </a:xfrm>
            <a:prstGeom prst="rect">
              <a:avLst/>
            </a:prstGeom>
          </p:spPr>
        </p:pic>
        <p:pic>
          <p:nvPicPr>
            <p:cNvPr id="24" name="図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7158" y="5743614"/>
              <a:ext cx="2544035" cy="851586"/>
            </a:xfrm>
            <a:prstGeom prst="rect">
              <a:avLst/>
            </a:prstGeom>
          </p:spPr>
        </p:pic>
        <p:pic>
          <p:nvPicPr>
            <p:cNvPr id="25" name="図 2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49" b="12866"/>
            <a:stretch/>
          </p:blipFill>
          <p:spPr>
            <a:xfrm>
              <a:off x="4838898" y="5743614"/>
              <a:ext cx="1192946" cy="851586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22" b="20006"/>
            <a:stretch/>
          </p:blipFill>
          <p:spPr>
            <a:xfrm>
              <a:off x="6031844" y="5735523"/>
              <a:ext cx="1360843" cy="859677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167" b="36801"/>
            <a:stretch/>
          </p:blipFill>
          <p:spPr>
            <a:xfrm>
              <a:off x="7392687" y="5743614"/>
              <a:ext cx="1605810" cy="851586"/>
            </a:xfrm>
            <a:prstGeom prst="rect">
              <a:avLst/>
            </a:prstGeom>
          </p:spPr>
        </p:pic>
      </p:grpSp>
      <p:grpSp>
        <p:nvGrpSpPr>
          <p:cNvPr id="31" name="グループ化 30"/>
          <p:cNvGrpSpPr/>
          <p:nvPr/>
        </p:nvGrpSpPr>
        <p:grpSpPr>
          <a:xfrm>
            <a:off x="293237" y="584957"/>
            <a:ext cx="1800000" cy="1254036"/>
            <a:chOff x="499507" y="584957"/>
            <a:chExt cx="1800000" cy="1254036"/>
          </a:xfrm>
        </p:grpSpPr>
        <p:sp>
          <p:nvSpPr>
            <p:cNvPr id="8" name="角丸四角形1"/>
            <p:cNvSpPr/>
            <p:nvPr/>
          </p:nvSpPr>
          <p:spPr>
            <a:xfrm>
              <a:off x="499507" y="707691"/>
              <a:ext cx="1800000" cy="1131302"/>
            </a:xfrm>
            <a:prstGeom prst="ellipse">
              <a:avLst/>
            </a:prstGeom>
            <a:solidFill>
              <a:schemeClr val="accent2">
                <a:alpha val="64000"/>
              </a:scheme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tIns="10800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14" name="テキスト ボックス 13"/>
            <p:cNvSpPr txBox="1"/>
            <p:nvPr/>
          </p:nvSpPr>
          <p:spPr>
            <a:xfrm>
              <a:off x="890751" y="584957"/>
              <a:ext cx="977001" cy="7861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10800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11</a:t>
              </a: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763868" y="1337371"/>
              <a:ext cx="122408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Schools</a:t>
              </a: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</p:grpSp>
      <p:grpSp>
        <p:nvGrpSpPr>
          <p:cNvPr id="32" name="グループ化 31"/>
          <p:cNvGrpSpPr/>
          <p:nvPr/>
        </p:nvGrpSpPr>
        <p:grpSpPr>
          <a:xfrm>
            <a:off x="1612337" y="1580719"/>
            <a:ext cx="1800000" cy="1264389"/>
            <a:chOff x="475912" y="1745875"/>
            <a:chExt cx="1800000" cy="1264389"/>
          </a:xfrm>
        </p:grpSpPr>
        <p:sp>
          <p:nvSpPr>
            <p:cNvPr id="11" name="角丸四角形4"/>
            <p:cNvSpPr/>
            <p:nvPr/>
          </p:nvSpPr>
          <p:spPr>
            <a:xfrm>
              <a:off x="475912" y="1884379"/>
              <a:ext cx="1800000" cy="1125885"/>
            </a:xfrm>
            <a:prstGeom prst="ellipse">
              <a:avLst/>
            </a:prstGeom>
            <a:solidFill>
              <a:srgbClr val="CC0099">
                <a:alpha val="49804"/>
              </a:srgb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tIns="10800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17" name="テキスト ボックス 16"/>
            <p:cNvSpPr txBox="1"/>
            <p:nvPr/>
          </p:nvSpPr>
          <p:spPr>
            <a:xfrm>
              <a:off x="1071821" y="1745875"/>
              <a:ext cx="608183" cy="7861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10800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2</a:t>
              </a: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30" name="テキスト ボックス 29"/>
            <p:cNvSpPr txBox="1"/>
            <p:nvPr/>
          </p:nvSpPr>
          <p:spPr>
            <a:xfrm>
              <a:off x="584261" y="2428855"/>
              <a:ext cx="1583302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University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Hospitals</a:t>
              </a:r>
              <a:endParaRPr kumimoji="0" lang="ja-JP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2931437" y="555084"/>
            <a:ext cx="1800000" cy="1288780"/>
            <a:chOff x="475912" y="1721484"/>
            <a:chExt cx="1800000" cy="1288780"/>
          </a:xfrm>
        </p:grpSpPr>
        <p:sp>
          <p:nvSpPr>
            <p:cNvPr id="34" name="角丸四角形4"/>
            <p:cNvSpPr/>
            <p:nvPr/>
          </p:nvSpPr>
          <p:spPr>
            <a:xfrm>
              <a:off x="475912" y="1874092"/>
              <a:ext cx="1800000" cy="1136172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tIns="10800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905843" y="1721484"/>
              <a:ext cx="884942" cy="7861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10800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16</a:t>
              </a: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36" name="テキスト ボックス 35"/>
            <p:cNvSpPr txBox="1"/>
            <p:nvPr/>
          </p:nvSpPr>
          <p:spPr>
            <a:xfrm>
              <a:off x="556662" y="2462155"/>
              <a:ext cx="1583302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Graduate Schools</a:t>
              </a:r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4250537" y="1614020"/>
            <a:ext cx="1800000" cy="1231088"/>
            <a:chOff x="475912" y="1779175"/>
            <a:chExt cx="1800000" cy="1231088"/>
          </a:xfrm>
        </p:grpSpPr>
        <p:sp>
          <p:nvSpPr>
            <p:cNvPr id="38" name="角丸四角形4"/>
            <p:cNvSpPr/>
            <p:nvPr/>
          </p:nvSpPr>
          <p:spPr>
            <a:xfrm>
              <a:off x="475912" y="1884378"/>
              <a:ext cx="1800000" cy="1125885"/>
            </a:xfrm>
            <a:prstGeom prst="ellipse">
              <a:avLst/>
            </a:prstGeom>
            <a:solidFill>
              <a:schemeClr val="accent6">
                <a:lumMod val="60000"/>
                <a:lumOff val="40000"/>
                <a:alpha val="56000"/>
              </a:scheme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tIns="10800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39" name="テキスト ボックス 38"/>
            <p:cNvSpPr txBox="1"/>
            <p:nvPr/>
          </p:nvSpPr>
          <p:spPr>
            <a:xfrm>
              <a:off x="905843" y="1779175"/>
              <a:ext cx="884942" cy="7861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10800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4</a:t>
              </a: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556662" y="2462155"/>
              <a:ext cx="1583302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University Libraries</a:t>
              </a:r>
            </a:p>
          </p:txBody>
        </p:sp>
      </p:grpSp>
      <p:grpSp>
        <p:nvGrpSpPr>
          <p:cNvPr id="41" name="グループ化 40"/>
          <p:cNvGrpSpPr/>
          <p:nvPr/>
        </p:nvGrpSpPr>
        <p:grpSpPr>
          <a:xfrm>
            <a:off x="5569637" y="555084"/>
            <a:ext cx="1800000" cy="1288780"/>
            <a:chOff x="475912" y="1721484"/>
            <a:chExt cx="1800000" cy="1288780"/>
          </a:xfrm>
        </p:grpSpPr>
        <p:sp>
          <p:nvSpPr>
            <p:cNvPr id="42" name="角丸四角形4"/>
            <p:cNvSpPr/>
            <p:nvPr/>
          </p:nvSpPr>
          <p:spPr>
            <a:xfrm>
              <a:off x="475912" y="1874092"/>
              <a:ext cx="1800000" cy="1136172"/>
            </a:xfrm>
            <a:prstGeom prst="ellipse">
              <a:avLst/>
            </a:prstGeom>
            <a:solidFill>
              <a:srgbClr val="888A9F">
                <a:alpha val="60000"/>
              </a:srgb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tIns="10800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905843" y="1721484"/>
              <a:ext cx="884942" cy="7861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10800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17</a:t>
              </a: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562600" y="2444341"/>
              <a:ext cx="1583302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Joint-Use Facilities, etc.</a:t>
              </a:r>
            </a:p>
          </p:txBody>
        </p:sp>
      </p:grpSp>
      <p:grpSp>
        <p:nvGrpSpPr>
          <p:cNvPr id="45" name="グループ化 44"/>
          <p:cNvGrpSpPr/>
          <p:nvPr/>
        </p:nvGrpSpPr>
        <p:grpSpPr>
          <a:xfrm>
            <a:off x="6888735" y="1556329"/>
            <a:ext cx="1800000" cy="1288779"/>
            <a:chOff x="475912" y="1721484"/>
            <a:chExt cx="1800000" cy="1288779"/>
          </a:xfrm>
        </p:grpSpPr>
        <p:sp>
          <p:nvSpPr>
            <p:cNvPr id="46" name="角丸四角形4"/>
            <p:cNvSpPr/>
            <p:nvPr/>
          </p:nvSpPr>
          <p:spPr>
            <a:xfrm>
              <a:off x="475912" y="1884378"/>
              <a:ext cx="1800000" cy="112588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60000"/>
              </a:schemeClr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Front"/>
              <a:lightRig rig="threePt" dir="t"/>
            </a:scene3d>
          </p:spPr>
          <p:txBody>
            <a:bodyPr tIns="108000" bIns="0"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200" b="1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47" name="テキスト ボックス 46"/>
            <p:cNvSpPr txBox="1"/>
            <p:nvPr/>
          </p:nvSpPr>
          <p:spPr>
            <a:xfrm>
              <a:off x="905843" y="1721484"/>
              <a:ext cx="884942" cy="78616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108000" bIns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4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6</a:t>
              </a:r>
              <a:endParaRPr kumimoji="0" lang="ja-JP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alpha val="9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Yu Gothic" charset="-128"/>
              </a:endParaRPr>
            </a:p>
          </p:txBody>
        </p:sp>
        <p:sp>
          <p:nvSpPr>
            <p:cNvPr id="48" name="テキスト ボックス 47"/>
            <p:cNvSpPr txBox="1"/>
            <p:nvPr/>
          </p:nvSpPr>
          <p:spPr>
            <a:xfrm>
              <a:off x="562600" y="2444341"/>
              <a:ext cx="1583302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Arial"/>
                  <a:ea typeface="HGPｺﾞｼｯｸE"/>
                  <a:cs typeface="Yu Gothic" charset="-128"/>
                </a:rPr>
                <a:t>Research Institutes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6723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円/楕円 6"/>
          <p:cNvSpPr/>
          <p:nvPr/>
        </p:nvSpPr>
        <p:spPr>
          <a:xfrm>
            <a:off x="96256" y="1034615"/>
            <a:ext cx="9144000" cy="47801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 smtClean="0">
                <a:solidFill>
                  <a:prstClr val="white"/>
                </a:solidFill>
              </a:rPr>
              <a:t>IFReC</a:t>
            </a:r>
            <a:r>
              <a:rPr lang="en-US" altLang="ja-JP" b="1" dirty="0" smtClean="0">
                <a:solidFill>
                  <a:prstClr val="white"/>
                </a:solidFill>
              </a:rPr>
              <a:t>: International Hub for </a:t>
            </a:r>
            <a:r>
              <a:rPr lang="en-US" altLang="ja-JP" b="1" dirty="0" err="1" smtClean="0">
                <a:solidFill>
                  <a:prstClr val="white"/>
                </a:solidFill>
              </a:rPr>
              <a:t>Immnology</a:t>
            </a:r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065" y="1280718"/>
            <a:ext cx="8314006" cy="422204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81" y="1350529"/>
            <a:ext cx="399011" cy="252411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381081" y="1628792"/>
            <a:ext cx="1694700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200" b="1" dirty="0"/>
              <a:t>The University</a:t>
            </a:r>
          </a:p>
          <a:p>
            <a:pPr>
              <a:lnSpc>
                <a:spcPct val="90000"/>
              </a:lnSpc>
            </a:pPr>
            <a:r>
              <a:rPr lang="en-US" altLang="ja-JP" sz="1200" b="1" dirty="0"/>
              <a:t>of Edinburgh</a:t>
            </a:r>
            <a:endParaRPr kumimoji="1" lang="ja-JP" altLang="en-US" sz="12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9" name="図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5052" y="2296922"/>
            <a:ext cx="399011" cy="252411"/>
          </a:xfrm>
          <a:prstGeom prst="rect">
            <a:avLst/>
          </a:prstGeom>
        </p:spPr>
      </p:pic>
      <p:sp>
        <p:nvSpPr>
          <p:cNvPr id="20" name="テキスト ボックス 19"/>
          <p:cNvSpPr txBox="1"/>
          <p:nvPr/>
        </p:nvSpPr>
        <p:spPr>
          <a:xfrm>
            <a:off x="375052" y="2575185"/>
            <a:ext cx="16947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ja-JP" sz="1200" b="1" dirty="0"/>
              <a:t>Imperial College</a:t>
            </a:r>
          </a:p>
          <a:p>
            <a:r>
              <a:rPr lang="en-US" altLang="ja-JP" sz="1200" b="1" dirty="0"/>
              <a:t>London</a:t>
            </a:r>
            <a:endParaRPr kumimoji="1" lang="ja-JP" altLang="en-US" sz="12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図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972" y="2293691"/>
            <a:ext cx="349547" cy="234402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1643562" y="2603719"/>
            <a:ext cx="5192532" cy="642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2000" indent="-72000">
              <a:lnSpc>
                <a:spcPct val="80000"/>
              </a:lnSpc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ja-JP" sz="1200" b="1" dirty="0"/>
              <a:t>Free University of Berlin</a:t>
            </a:r>
          </a:p>
          <a:p>
            <a:pPr marL="72000" indent="-72000">
              <a:lnSpc>
                <a:spcPct val="80000"/>
              </a:lnSpc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ja-JP" sz="1200" b="1" dirty="0"/>
              <a:t>Humboldt University of Berlin</a:t>
            </a:r>
          </a:p>
          <a:p>
            <a:pPr marL="72000" indent="-72000">
              <a:lnSpc>
                <a:spcPct val="80000"/>
              </a:lnSpc>
              <a:spcAft>
                <a:spcPts val="200"/>
              </a:spcAft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altLang="ja-JP" sz="1200" b="1" dirty="0"/>
              <a:t>Charite Medical </a:t>
            </a:r>
            <a:r>
              <a:rPr lang="en-US" altLang="ja-JP" sz="1200" b="1" dirty="0" smtClean="0"/>
              <a:t>University</a:t>
            </a:r>
            <a:br>
              <a:rPr lang="en-US" altLang="ja-JP" sz="1200" b="1" dirty="0" smtClean="0"/>
            </a:br>
            <a:r>
              <a:rPr lang="en-US" altLang="ja-JP" sz="1200" b="1" dirty="0" smtClean="0"/>
              <a:t>of </a:t>
            </a:r>
            <a:r>
              <a:rPr lang="en-US" altLang="ja-JP" sz="1200" b="1" dirty="0"/>
              <a:t>Berlin</a:t>
            </a:r>
            <a:endParaRPr kumimoji="1" lang="ja-JP" altLang="en-US" sz="12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1972" y="1717262"/>
            <a:ext cx="355131" cy="243929"/>
          </a:xfrm>
          <a:prstGeom prst="rect">
            <a:avLst/>
          </a:prstGeom>
        </p:spPr>
      </p:pic>
      <p:sp>
        <p:nvSpPr>
          <p:cNvPr id="31" name="テキスト ボックス 30"/>
          <p:cNvSpPr txBox="1"/>
          <p:nvPr/>
        </p:nvSpPr>
        <p:spPr>
          <a:xfrm>
            <a:off x="1651972" y="1973719"/>
            <a:ext cx="1694700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ja-JP" sz="1200" b="1" dirty="0" smtClean="0"/>
              <a:t>Karolinska Institutet</a:t>
            </a:r>
            <a:endParaRPr kumimoji="1" lang="ja-JP" altLang="en-US" sz="12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1592" y="4446143"/>
            <a:ext cx="357901" cy="232343"/>
          </a:xfrm>
          <a:prstGeom prst="rect">
            <a:avLst/>
          </a:prstGeom>
        </p:spPr>
      </p:pic>
      <p:sp>
        <p:nvSpPr>
          <p:cNvPr id="44" name="テキスト ボックス 43"/>
          <p:cNvSpPr txBox="1"/>
          <p:nvPr/>
        </p:nvSpPr>
        <p:spPr>
          <a:xfrm>
            <a:off x="4621592" y="4705169"/>
            <a:ext cx="16947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ja-JP" sz="1200" b="1" dirty="0"/>
              <a:t>Monash University</a:t>
            </a:r>
            <a:endParaRPr kumimoji="1" lang="ja-JP" altLang="en-US" sz="12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 flipH="1">
            <a:off x="3405860" y="3563380"/>
            <a:ext cx="215498" cy="372396"/>
            <a:chOff x="-3832225" y="119063"/>
            <a:chExt cx="4162425" cy="7192962"/>
          </a:xfrm>
        </p:grpSpPr>
        <p:sp>
          <p:nvSpPr>
            <p:cNvPr id="46" name="Freeform 5"/>
            <p:cNvSpPr>
              <a:spLocks/>
            </p:cNvSpPr>
            <p:nvPr/>
          </p:nvSpPr>
          <p:spPr bwMode="auto">
            <a:xfrm>
              <a:off x="-3832225" y="119063"/>
              <a:ext cx="4162425" cy="7192962"/>
            </a:xfrm>
            <a:custGeom>
              <a:avLst/>
              <a:gdLst>
                <a:gd name="T0" fmla="*/ 1107 w 1107"/>
                <a:gd name="T1" fmla="*/ 589 h 1915"/>
                <a:gd name="T2" fmla="*/ 554 w 1107"/>
                <a:gd name="T3" fmla="*/ 0 h 1915"/>
                <a:gd name="T4" fmla="*/ 0 w 1107"/>
                <a:gd name="T5" fmla="*/ 589 h 1915"/>
                <a:gd name="T6" fmla="*/ 301 w 1107"/>
                <a:gd name="T7" fmla="*/ 1180 h 1915"/>
                <a:gd name="T8" fmla="*/ 554 w 1107"/>
                <a:gd name="T9" fmla="*/ 1915 h 1915"/>
                <a:gd name="T10" fmla="*/ 807 w 1107"/>
                <a:gd name="T11" fmla="*/ 1180 h 1915"/>
                <a:gd name="T12" fmla="*/ 1107 w 1107"/>
                <a:gd name="T13" fmla="*/ 589 h 19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7" h="1915">
                  <a:moveTo>
                    <a:pt x="1107" y="589"/>
                  </a:moveTo>
                  <a:cubicBezTo>
                    <a:pt x="1107" y="255"/>
                    <a:pt x="865" y="0"/>
                    <a:pt x="554" y="0"/>
                  </a:cubicBezTo>
                  <a:cubicBezTo>
                    <a:pt x="243" y="0"/>
                    <a:pt x="0" y="255"/>
                    <a:pt x="0" y="589"/>
                  </a:cubicBezTo>
                  <a:cubicBezTo>
                    <a:pt x="0" y="869"/>
                    <a:pt x="252" y="1069"/>
                    <a:pt x="301" y="1180"/>
                  </a:cubicBezTo>
                  <a:cubicBezTo>
                    <a:pt x="456" y="1535"/>
                    <a:pt x="554" y="1915"/>
                    <a:pt x="554" y="1915"/>
                  </a:cubicBezTo>
                  <a:cubicBezTo>
                    <a:pt x="554" y="1915"/>
                    <a:pt x="641" y="1538"/>
                    <a:pt x="807" y="1180"/>
                  </a:cubicBezTo>
                  <a:cubicBezTo>
                    <a:pt x="865" y="1055"/>
                    <a:pt x="1107" y="869"/>
                    <a:pt x="1107" y="58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47" name="Oval 6"/>
            <p:cNvSpPr>
              <a:spLocks noChangeArrowheads="1"/>
            </p:cNvSpPr>
            <p:nvPr/>
          </p:nvSpPr>
          <p:spPr bwMode="auto">
            <a:xfrm>
              <a:off x="-2516188" y="1471613"/>
              <a:ext cx="1527175" cy="15287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pic>
        <p:nvPicPr>
          <p:cNvPr id="48" name="図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266" y="3450367"/>
            <a:ext cx="3326818" cy="2217435"/>
          </a:xfrm>
          <a:prstGeom prst="ellipse">
            <a:avLst/>
          </a:prstGeom>
          <a:ln w="38100">
            <a:solidFill>
              <a:srgbClr val="009FA8"/>
            </a:solidFill>
          </a:ln>
        </p:spPr>
      </p:pic>
      <p:sp>
        <p:nvSpPr>
          <p:cNvPr id="49" name="フリーフォーム 48"/>
          <p:cNvSpPr/>
          <p:nvPr/>
        </p:nvSpPr>
        <p:spPr>
          <a:xfrm flipH="1">
            <a:off x="3516879" y="3900942"/>
            <a:ext cx="45719" cy="684000"/>
          </a:xfrm>
          <a:custGeom>
            <a:avLst/>
            <a:gdLst>
              <a:gd name="connsiteX0" fmla="*/ 0 w 212584"/>
              <a:gd name="connsiteY0" fmla="*/ 966817 h 966817"/>
              <a:gd name="connsiteX1" fmla="*/ 212584 w 212584"/>
              <a:gd name="connsiteY1" fmla="*/ 0 h 96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584" h="966817">
                <a:moveTo>
                  <a:pt x="0" y="966817"/>
                </a:moveTo>
                <a:lnTo>
                  <a:pt x="212584" y="0"/>
                </a:lnTo>
              </a:path>
            </a:pathLst>
          </a:custGeom>
          <a:noFill/>
          <a:ln>
            <a:solidFill>
              <a:srgbClr val="009F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フリーフォーム 49"/>
          <p:cNvSpPr/>
          <p:nvPr/>
        </p:nvSpPr>
        <p:spPr>
          <a:xfrm flipV="1">
            <a:off x="2446072" y="3497686"/>
            <a:ext cx="1081051" cy="419288"/>
          </a:xfrm>
          <a:custGeom>
            <a:avLst/>
            <a:gdLst>
              <a:gd name="connsiteX0" fmla="*/ 0 w 212584"/>
              <a:gd name="connsiteY0" fmla="*/ 966817 h 966817"/>
              <a:gd name="connsiteX1" fmla="*/ 212584 w 212584"/>
              <a:gd name="connsiteY1" fmla="*/ 0 h 966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584" h="966817">
                <a:moveTo>
                  <a:pt x="0" y="966817"/>
                </a:moveTo>
                <a:lnTo>
                  <a:pt x="212584" y="0"/>
                </a:lnTo>
              </a:path>
            </a:pathLst>
          </a:custGeom>
          <a:noFill/>
          <a:ln>
            <a:solidFill>
              <a:srgbClr val="009F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4226" y="2644436"/>
            <a:ext cx="361604" cy="223837"/>
          </a:xfrm>
          <a:prstGeom prst="rect">
            <a:avLst/>
          </a:prstGeom>
        </p:spPr>
      </p:pic>
      <p:sp>
        <p:nvSpPr>
          <p:cNvPr id="57" name="テキスト ボックス 56"/>
          <p:cNvSpPr txBox="1"/>
          <p:nvPr/>
        </p:nvSpPr>
        <p:spPr>
          <a:xfrm>
            <a:off x="6083520" y="2880786"/>
            <a:ext cx="16947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ja-JP" sz="1200" b="1" dirty="0" smtClean="0"/>
              <a:t>University </a:t>
            </a:r>
            <a:r>
              <a:rPr lang="en-US" altLang="ja-JP" sz="1200" b="1" dirty="0"/>
              <a:t>of</a:t>
            </a:r>
          </a:p>
          <a:p>
            <a:r>
              <a:rPr lang="en-US" altLang="ja-JP" sz="1200" b="1" dirty="0"/>
              <a:t>California</a:t>
            </a:r>
            <a:endParaRPr kumimoji="1" lang="ja-JP" altLang="en-US" sz="12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24400" y="2594180"/>
            <a:ext cx="361604" cy="223837"/>
          </a:xfrm>
          <a:prstGeom prst="rect">
            <a:avLst/>
          </a:prstGeom>
        </p:spPr>
      </p:pic>
      <p:sp>
        <p:nvSpPr>
          <p:cNvPr id="62" name="テキスト ボックス 61"/>
          <p:cNvSpPr txBox="1"/>
          <p:nvPr/>
        </p:nvSpPr>
        <p:spPr>
          <a:xfrm>
            <a:off x="7213694" y="2830530"/>
            <a:ext cx="16947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ja-JP" sz="1200" b="1" dirty="0"/>
              <a:t>Harvard</a:t>
            </a:r>
          </a:p>
          <a:p>
            <a:r>
              <a:rPr lang="en-US" altLang="ja-JP" sz="1200" b="1" dirty="0"/>
              <a:t>University</a:t>
            </a:r>
            <a:endParaRPr kumimoji="1" lang="ja-JP" altLang="en-US" sz="1200" b="0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フリーフォーム 64"/>
          <p:cNvSpPr/>
          <p:nvPr/>
        </p:nvSpPr>
        <p:spPr>
          <a:xfrm rot="17045116">
            <a:off x="4612706" y="1599188"/>
            <a:ext cx="1426405" cy="1851837"/>
          </a:xfrm>
          <a:custGeom>
            <a:avLst/>
            <a:gdLst>
              <a:gd name="connsiteX0" fmla="*/ 1836 w 1069496"/>
              <a:gd name="connsiteY0" fmla="*/ 0 h 758454"/>
              <a:gd name="connsiteX1" fmla="*/ 1837 w 1069496"/>
              <a:gd name="connsiteY1" fmla="*/ 0 h 758454"/>
              <a:gd name="connsiteX2" fmla="*/ 191450 w 1069496"/>
              <a:gd name="connsiteY2" fmla="*/ 0 h 758454"/>
              <a:gd name="connsiteX3" fmla="*/ 974689 w 1069496"/>
              <a:gd name="connsiteY3" fmla="*/ 568841 h 758454"/>
              <a:gd name="connsiteX4" fmla="*/ 1069496 w 1069496"/>
              <a:gd name="connsiteY4" fmla="*/ 568841 h 758454"/>
              <a:gd name="connsiteX5" fmla="*/ 905570 w 1069496"/>
              <a:gd name="connsiteY5" fmla="*/ 758454 h 758454"/>
              <a:gd name="connsiteX6" fmla="*/ 690269 w 1069496"/>
              <a:gd name="connsiteY6" fmla="*/ 568841 h 758454"/>
              <a:gd name="connsiteX7" fmla="*/ 785076 w 1069496"/>
              <a:gd name="connsiteY7" fmla="*/ 568841 h 758454"/>
              <a:gd name="connsiteX8" fmla="*/ 497201 w 1069496"/>
              <a:gd name="connsiteY8" fmla="*/ 158844 h 758454"/>
              <a:gd name="connsiteX9" fmla="*/ 411264 w 1069496"/>
              <a:gd name="connsiteY9" fmla="*/ 106263 h 758454"/>
              <a:gd name="connsiteX10" fmla="*/ 387445 w 1069496"/>
              <a:gd name="connsiteY10" fmla="*/ 91689 h 758454"/>
              <a:gd name="connsiteX11" fmla="*/ 266867 w 1069496"/>
              <a:gd name="connsiteY11" fmla="*/ 41790 h 758454"/>
              <a:gd name="connsiteX12" fmla="*/ 138634 w 1069496"/>
              <a:gd name="connsiteY12" fmla="*/ 10953 h 758454"/>
              <a:gd name="connsiteX13" fmla="*/ 137615 w 1069496"/>
              <a:gd name="connsiteY13" fmla="*/ 10708 h 758454"/>
              <a:gd name="connsiteX14" fmla="*/ 30073 w 1069496"/>
              <a:gd name="connsiteY14" fmla="*/ 2227 h 758454"/>
              <a:gd name="connsiteX15" fmla="*/ 7206 w 1069496"/>
              <a:gd name="connsiteY15" fmla="*/ 1031 h 758454"/>
              <a:gd name="connsiteX16" fmla="*/ 1836 w 1069496"/>
              <a:gd name="connsiteY16" fmla="*/ 0 h 75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9496" h="758454">
                <a:moveTo>
                  <a:pt x="1836" y="0"/>
                </a:moveTo>
                <a:lnTo>
                  <a:pt x="1837" y="0"/>
                </a:lnTo>
                <a:lnTo>
                  <a:pt x="191450" y="0"/>
                </a:lnTo>
                <a:cubicBezTo>
                  <a:pt x="560319" y="0"/>
                  <a:pt x="882472" y="233969"/>
                  <a:pt x="974689" y="568841"/>
                </a:cubicBezTo>
                <a:lnTo>
                  <a:pt x="1069496" y="568841"/>
                </a:lnTo>
                <a:lnTo>
                  <a:pt x="905570" y="758454"/>
                </a:lnTo>
                <a:lnTo>
                  <a:pt x="690269" y="568841"/>
                </a:lnTo>
                <a:lnTo>
                  <a:pt x="785076" y="568841"/>
                </a:lnTo>
                <a:cubicBezTo>
                  <a:pt x="738968" y="401405"/>
                  <a:pt x="635375" y="259195"/>
                  <a:pt x="497201" y="158844"/>
                </a:cubicBezTo>
                <a:lnTo>
                  <a:pt x="411264" y="106263"/>
                </a:lnTo>
                <a:lnTo>
                  <a:pt x="387445" y="91689"/>
                </a:lnTo>
                <a:lnTo>
                  <a:pt x="266867" y="41790"/>
                </a:lnTo>
                <a:lnTo>
                  <a:pt x="138634" y="10953"/>
                </a:lnTo>
                <a:lnTo>
                  <a:pt x="137615" y="10708"/>
                </a:lnTo>
                <a:lnTo>
                  <a:pt x="30073" y="2227"/>
                </a:lnTo>
                <a:lnTo>
                  <a:pt x="7206" y="1031"/>
                </a:lnTo>
                <a:cubicBezTo>
                  <a:pt x="602" y="586"/>
                  <a:pt x="-2114" y="218"/>
                  <a:pt x="183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8" name="フリーフォーム 67"/>
          <p:cNvSpPr/>
          <p:nvPr/>
        </p:nvSpPr>
        <p:spPr>
          <a:xfrm rot="15575559" flipV="1">
            <a:off x="2774721" y="1716326"/>
            <a:ext cx="997363" cy="1750763"/>
          </a:xfrm>
          <a:custGeom>
            <a:avLst/>
            <a:gdLst>
              <a:gd name="connsiteX0" fmla="*/ 1836 w 1069496"/>
              <a:gd name="connsiteY0" fmla="*/ 0 h 758454"/>
              <a:gd name="connsiteX1" fmla="*/ 1837 w 1069496"/>
              <a:gd name="connsiteY1" fmla="*/ 0 h 758454"/>
              <a:gd name="connsiteX2" fmla="*/ 191450 w 1069496"/>
              <a:gd name="connsiteY2" fmla="*/ 0 h 758454"/>
              <a:gd name="connsiteX3" fmla="*/ 974689 w 1069496"/>
              <a:gd name="connsiteY3" fmla="*/ 568841 h 758454"/>
              <a:gd name="connsiteX4" fmla="*/ 1069496 w 1069496"/>
              <a:gd name="connsiteY4" fmla="*/ 568841 h 758454"/>
              <a:gd name="connsiteX5" fmla="*/ 905570 w 1069496"/>
              <a:gd name="connsiteY5" fmla="*/ 758454 h 758454"/>
              <a:gd name="connsiteX6" fmla="*/ 690269 w 1069496"/>
              <a:gd name="connsiteY6" fmla="*/ 568841 h 758454"/>
              <a:gd name="connsiteX7" fmla="*/ 785076 w 1069496"/>
              <a:gd name="connsiteY7" fmla="*/ 568841 h 758454"/>
              <a:gd name="connsiteX8" fmla="*/ 497201 w 1069496"/>
              <a:gd name="connsiteY8" fmla="*/ 158844 h 758454"/>
              <a:gd name="connsiteX9" fmla="*/ 411264 w 1069496"/>
              <a:gd name="connsiteY9" fmla="*/ 106263 h 758454"/>
              <a:gd name="connsiteX10" fmla="*/ 387445 w 1069496"/>
              <a:gd name="connsiteY10" fmla="*/ 91689 h 758454"/>
              <a:gd name="connsiteX11" fmla="*/ 266867 w 1069496"/>
              <a:gd name="connsiteY11" fmla="*/ 41790 h 758454"/>
              <a:gd name="connsiteX12" fmla="*/ 138634 w 1069496"/>
              <a:gd name="connsiteY12" fmla="*/ 10953 h 758454"/>
              <a:gd name="connsiteX13" fmla="*/ 137615 w 1069496"/>
              <a:gd name="connsiteY13" fmla="*/ 10708 h 758454"/>
              <a:gd name="connsiteX14" fmla="*/ 30073 w 1069496"/>
              <a:gd name="connsiteY14" fmla="*/ 2227 h 758454"/>
              <a:gd name="connsiteX15" fmla="*/ 7206 w 1069496"/>
              <a:gd name="connsiteY15" fmla="*/ 1031 h 758454"/>
              <a:gd name="connsiteX16" fmla="*/ 1836 w 1069496"/>
              <a:gd name="connsiteY16" fmla="*/ 0 h 75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9496" h="758454">
                <a:moveTo>
                  <a:pt x="1836" y="0"/>
                </a:moveTo>
                <a:lnTo>
                  <a:pt x="1837" y="0"/>
                </a:lnTo>
                <a:lnTo>
                  <a:pt x="191450" y="0"/>
                </a:lnTo>
                <a:cubicBezTo>
                  <a:pt x="560319" y="0"/>
                  <a:pt x="882472" y="233969"/>
                  <a:pt x="974689" y="568841"/>
                </a:cubicBezTo>
                <a:lnTo>
                  <a:pt x="1069496" y="568841"/>
                </a:lnTo>
                <a:lnTo>
                  <a:pt x="905570" y="758454"/>
                </a:lnTo>
                <a:lnTo>
                  <a:pt x="690269" y="568841"/>
                </a:lnTo>
                <a:lnTo>
                  <a:pt x="785076" y="568841"/>
                </a:lnTo>
                <a:cubicBezTo>
                  <a:pt x="738968" y="401405"/>
                  <a:pt x="635375" y="259195"/>
                  <a:pt x="497201" y="158844"/>
                </a:cubicBezTo>
                <a:lnTo>
                  <a:pt x="411264" y="106263"/>
                </a:lnTo>
                <a:lnTo>
                  <a:pt x="387445" y="91689"/>
                </a:lnTo>
                <a:lnTo>
                  <a:pt x="266867" y="41790"/>
                </a:lnTo>
                <a:lnTo>
                  <a:pt x="138634" y="10953"/>
                </a:lnTo>
                <a:lnTo>
                  <a:pt x="137615" y="10708"/>
                </a:lnTo>
                <a:lnTo>
                  <a:pt x="30073" y="2227"/>
                </a:lnTo>
                <a:lnTo>
                  <a:pt x="7206" y="1031"/>
                </a:lnTo>
                <a:cubicBezTo>
                  <a:pt x="602" y="586"/>
                  <a:pt x="-2114" y="218"/>
                  <a:pt x="183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9" name="フリーフォーム 68"/>
          <p:cNvSpPr/>
          <p:nvPr/>
        </p:nvSpPr>
        <p:spPr>
          <a:xfrm rot="12064254" flipV="1">
            <a:off x="3628088" y="2906599"/>
            <a:ext cx="526485" cy="618915"/>
          </a:xfrm>
          <a:custGeom>
            <a:avLst/>
            <a:gdLst>
              <a:gd name="connsiteX0" fmla="*/ 1836 w 1069496"/>
              <a:gd name="connsiteY0" fmla="*/ 0 h 758454"/>
              <a:gd name="connsiteX1" fmla="*/ 1837 w 1069496"/>
              <a:gd name="connsiteY1" fmla="*/ 0 h 758454"/>
              <a:gd name="connsiteX2" fmla="*/ 191450 w 1069496"/>
              <a:gd name="connsiteY2" fmla="*/ 0 h 758454"/>
              <a:gd name="connsiteX3" fmla="*/ 974689 w 1069496"/>
              <a:gd name="connsiteY3" fmla="*/ 568841 h 758454"/>
              <a:gd name="connsiteX4" fmla="*/ 1069496 w 1069496"/>
              <a:gd name="connsiteY4" fmla="*/ 568841 h 758454"/>
              <a:gd name="connsiteX5" fmla="*/ 905570 w 1069496"/>
              <a:gd name="connsiteY5" fmla="*/ 758454 h 758454"/>
              <a:gd name="connsiteX6" fmla="*/ 690269 w 1069496"/>
              <a:gd name="connsiteY6" fmla="*/ 568841 h 758454"/>
              <a:gd name="connsiteX7" fmla="*/ 785076 w 1069496"/>
              <a:gd name="connsiteY7" fmla="*/ 568841 h 758454"/>
              <a:gd name="connsiteX8" fmla="*/ 497201 w 1069496"/>
              <a:gd name="connsiteY8" fmla="*/ 158844 h 758454"/>
              <a:gd name="connsiteX9" fmla="*/ 411264 w 1069496"/>
              <a:gd name="connsiteY9" fmla="*/ 106263 h 758454"/>
              <a:gd name="connsiteX10" fmla="*/ 387445 w 1069496"/>
              <a:gd name="connsiteY10" fmla="*/ 91689 h 758454"/>
              <a:gd name="connsiteX11" fmla="*/ 266867 w 1069496"/>
              <a:gd name="connsiteY11" fmla="*/ 41790 h 758454"/>
              <a:gd name="connsiteX12" fmla="*/ 138634 w 1069496"/>
              <a:gd name="connsiteY12" fmla="*/ 10953 h 758454"/>
              <a:gd name="connsiteX13" fmla="*/ 137615 w 1069496"/>
              <a:gd name="connsiteY13" fmla="*/ 10708 h 758454"/>
              <a:gd name="connsiteX14" fmla="*/ 30073 w 1069496"/>
              <a:gd name="connsiteY14" fmla="*/ 2227 h 758454"/>
              <a:gd name="connsiteX15" fmla="*/ 7206 w 1069496"/>
              <a:gd name="connsiteY15" fmla="*/ 1031 h 758454"/>
              <a:gd name="connsiteX16" fmla="*/ 1836 w 1069496"/>
              <a:gd name="connsiteY16" fmla="*/ 0 h 75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9496" h="758454">
                <a:moveTo>
                  <a:pt x="1836" y="0"/>
                </a:moveTo>
                <a:lnTo>
                  <a:pt x="1837" y="0"/>
                </a:lnTo>
                <a:lnTo>
                  <a:pt x="191450" y="0"/>
                </a:lnTo>
                <a:cubicBezTo>
                  <a:pt x="560319" y="0"/>
                  <a:pt x="882472" y="233969"/>
                  <a:pt x="974689" y="568841"/>
                </a:cubicBezTo>
                <a:lnTo>
                  <a:pt x="1069496" y="568841"/>
                </a:lnTo>
                <a:lnTo>
                  <a:pt x="905570" y="758454"/>
                </a:lnTo>
                <a:lnTo>
                  <a:pt x="690269" y="568841"/>
                </a:lnTo>
                <a:lnTo>
                  <a:pt x="785076" y="568841"/>
                </a:lnTo>
                <a:cubicBezTo>
                  <a:pt x="738968" y="401405"/>
                  <a:pt x="635375" y="259195"/>
                  <a:pt x="497201" y="158844"/>
                </a:cubicBezTo>
                <a:lnTo>
                  <a:pt x="411264" y="106263"/>
                </a:lnTo>
                <a:lnTo>
                  <a:pt x="387445" y="91689"/>
                </a:lnTo>
                <a:lnTo>
                  <a:pt x="266867" y="41790"/>
                </a:lnTo>
                <a:lnTo>
                  <a:pt x="138634" y="10953"/>
                </a:lnTo>
                <a:lnTo>
                  <a:pt x="137615" y="10708"/>
                </a:lnTo>
                <a:lnTo>
                  <a:pt x="30073" y="2227"/>
                </a:lnTo>
                <a:lnTo>
                  <a:pt x="7206" y="1031"/>
                </a:lnTo>
                <a:cubicBezTo>
                  <a:pt x="602" y="586"/>
                  <a:pt x="-2114" y="218"/>
                  <a:pt x="183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34" name="グループ化 33"/>
          <p:cNvGrpSpPr/>
          <p:nvPr/>
        </p:nvGrpSpPr>
        <p:grpSpPr>
          <a:xfrm>
            <a:off x="4163357" y="2944517"/>
            <a:ext cx="156803" cy="156803"/>
            <a:chOff x="4846420" y="3665752"/>
            <a:chExt cx="243005" cy="243005"/>
          </a:xfrm>
          <a:effectLst>
            <a:outerShdw blurRad="50800" dist="12700" dir="2700000" algn="tl" rotWithShape="0">
              <a:prstClr val="black">
                <a:alpha val="84000"/>
              </a:prstClr>
            </a:outerShdw>
          </a:effectLst>
        </p:grpSpPr>
        <p:sp>
          <p:nvSpPr>
            <p:cNvPr id="33" name="円/楕円 32"/>
            <p:cNvSpPr/>
            <p:nvPr/>
          </p:nvSpPr>
          <p:spPr>
            <a:xfrm>
              <a:off x="4846420" y="3665752"/>
              <a:ext cx="243005" cy="2430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2" name="円/楕円 31"/>
            <p:cNvSpPr/>
            <p:nvPr/>
          </p:nvSpPr>
          <p:spPr>
            <a:xfrm>
              <a:off x="4892588" y="3711920"/>
              <a:ext cx="150669" cy="150669"/>
            </a:xfrm>
            <a:prstGeom prst="ellipse">
              <a:avLst/>
            </a:prstGeom>
            <a:solidFill>
              <a:srgbClr val="D2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39" name="フリーフォーム 38"/>
          <p:cNvSpPr/>
          <p:nvPr/>
        </p:nvSpPr>
        <p:spPr>
          <a:xfrm>
            <a:off x="4242229" y="2842230"/>
            <a:ext cx="1571633" cy="518180"/>
          </a:xfrm>
          <a:custGeom>
            <a:avLst/>
            <a:gdLst>
              <a:gd name="connsiteX0" fmla="*/ 360964 w 1571633"/>
              <a:gd name="connsiteY0" fmla="*/ 0 h 518180"/>
              <a:gd name="connsiteX1" fmla="*/ 1521634 w 1571633"/>
              <a:gd name="connsiteY1" fmla="*/ 0 h 518180"/>
              <a:gd name="connsiteX2" fmla="*/ 1571633 w 1571633"/>
              <a:gd name="connsiteY2" fmla="*/ 49999 h 518180"/>
              <a:gd name="connsiteX3" fmla="*/ 1571633 w 1571633"/>
              <a:gd name="connsiteY3" fmla="*/ 468181 h 518180"/>
              <a:gd name="connsiteX4" fmla="*/ 1521634 w 1571633"/>
              <a:gd name="connsiteY4" fmla="*/ 518180 h 518180"/>
              <a:gd name="connsiteX5" fmla="*/ 360964 w 1571633"/>
              <a:gd name="connsiteY5" fmla="*/ 518180 h 518180"/>
              <a:gd name="connsiteX6" fmla="*/ 310965 w 1571633"/>
              <a:gd name="connsiteY6" fmla="*/ 468181 h 518180"/>
              <a:gd name="connsiteX7" fmla="*/ 310965 w 1571633"/>
              <a:gd name="connsiteY7" fmla="*/ 315190 h 518180"/>
              <a:gd name="connsiteX8" fmla="*/ 0 w 1571633"/>
              <a:gd name="connsiteY8" fmla="*/ 173842 h 518180"/>
              <a:gd name="connsiteX9" fmla="*/ 310965 w 1571633"/>
              <a:gd name="connsiteY9" fmla="*/ 210189 h 518180"/>
              <a:gd name="connsiteX10" fmla="*/ 310965 w 1571633"/>
              <a:gd name="connsiteY10" fmla="*/ 49999 h 518180"/>
              <a:gd name="connsiteX11" fmla="*/ 360964 w 1571633"/>
              <a:gd name="connsiteY11" fmla="*/ 0 h 518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71633" h="518180">
                <a:moveTo>
                  <a:pt x="360964" y="0"/>
                </a:moveTo>
                <a:lnTo>
                  <a:pt x="1521634" y="0"/>
                </a:lnTo>
                <a:cubicBezTo>
                  <a:pt x="1549248" y="0"/>
                  <a:pt x="1571633" y="22385"/>
                  <a:pt x="1571633" y="49999"/>
                </a:cubicBezTo>
                <a:lnTo>
                  <a:pt x="1571633" y="468181"/>
                </a:lnTo>
                <a:cubicBezTo>
                  <a:pt x="1571633" y="495795"/>
                  <a:pt x="1549248" y="518180"/>
                  <a:pt x="1521634" y="518180"/>
                </a:cubicBezTo>
                <a:lnTo>
                  <a:pt x="360964" y="518180"/>
                </a:lnTo>
                <a:cubicBezTo>
                  <a:pt x="333350" y="518180"/>
                  <a:pt x="310965" y="495795"/>
                  <a:pt x="310965" y="468181"/>
                </a:cubicBezTo>
                <a:lnTo>
                  <a:pt x="310965" y="315190"/>
                </a:lnTo>
                <a:lnTo>
                  <a:pt x="0" y="173842"/>
                </a:lnTo>
                <a:lnTo>
                  <a:pt x="310965" y="210189"/>
                </a:lnTo>
                <a:lnTo>
                  <a:pt x="310965" y="49999"/>
                </a:lnTo>
                <a:cubicBezTo>
                  <a:pt x="310965" y="22385"/>
                  <a:pt x="333350" y="0"/>
                  <a:pt x="3609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535" y="2886634"/>
            <a:ext cx="1105985" cy="411704"/>
          </a:xfrm>
          <a:prstGeom prst="rect">
            <a:avLst/>
          </a:prstGeom>
        </p:spPr>
      </p:pic>
      <p:sp>
        <p:nvSpPr>
          <p:cNvPr id="70" name="テキスト ボックス 69"/>
          <p:cNvSpPr txBox="1"/>
          <p:nvPr/>
        </p:nvSpPr>
        <p:spPr>
          <a:xfrm>
            <a:off x="4854868" y="5645971"/>
            <a:ext cx="411169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ja-JP" sz="1100" dirty="0"/>
              <a:t>Source: Web of Science 2014-2017 (August 21, 2017)</a:t>
            </a:r>
            <a:endParaRPr kumimoji="1" lang="ja-JP" altLang="en-US" sz="1100" b="0" i="0" u="none" strike="noStrike" kern="1200" baseline="0" dirty="0" smtClean="0">
              <a:latin typeface="+mj-lt"/>
            </a:endParaRPr>
          </a:p>
        </p:txBody>
      </p:sp>
      <p:sp>
        <p:nvSpPr>
          <p:cNvPr id="64" name="フリーフォーム 63"/>
          <p:cNvSpPr/>
          <p:nvPr/>
        </p:nvSpPr>
        <p:spPr>
          <a:xfrm rot="11859232" flipH="1" flipV="1">
            <a:off x="3997582" y="3130087"/>
            <a:ext cx="683005" cy="1250183"/>
          </a:xfrm>
          <a:custGeom>
            <a:avLst/>
            <a:gdLst>
              <a:gd name="connsiteX0" fmla="*/ 1836 w 1069496"/>
              <a:gd name="connsiteY0" fmla="*/ 0 h 758454"/>
              <a:gd name="connsiteX1" fmla="*/ 1837 w 1069496"/>
              <a:gd name="connsiteY1" fmla="*/ 0 h 758454"/>
              <a:gd name="connsiteX2" fmla="*/ 191450 w 1069496"/>
              <a:gd name="connsiteY2" fmla="*/ 0 h 758454"/>
              <a:gd name="connsiteX3" fmla="*/ 974689 w 1069496"/>
              <a:gd name="connsiteY3" fmla="*/ 568841 h 758454"/>
              <a:gd name="connsiteX4" fmla="*/ 1069496 w 1069496"/>
              <a:gd name="connsiteY4" fmla="*/ 568841 h 758454"/>
              <a:gd name="connsiteX5" fmla="*/ 905570 w 1069496"/>
              <a:gd name="connsiteY5" fmla="*/ 758454 h 758454"/>
              <a:gd name="connsiteX6" fmla="*/ 690269 w 1069496"/>
              <a:gd name="connsiteY6" fmla="*/ 568841 h 758454"/>
              <a:gd name="connsiteX7" fmla="*/ 785076 w 1069496"/>
              <a:gd name="connsiteY7" fmla="*/ 568841 h 758454"/>
              <a:gd name="connsiteX8" fmla="*/ 497201 w 1069496"/>
              <a:gd name="connsiteY8" fmla="*/ 158844 h 758454"/>
              <a:gd name="connsiteX9" fmla="*/ 411264 w 1069496"/>
              <a:gd name="connsiteY9" fmla="*/ 106263 h 758454"/>
              <a:gd name="connsiteX10" fmla="*/ 387445 w 1069496"/>
              <a:gd name="connsiteY10" fmla="*/ 91689 h 758454"/>
              <a:gd name="connsiteX11" fmla="*/ 266867 w 1069496"/>
              <a:gd name="connsiteY11" fmla="*/ 41790 h 758454"/>
              <a:gd name="connsiteX12" fmla="*/ 138634 w 1069496"/>
              <a:gd name="connsiteY12" fmla="*/ 10953 h 758454"/>
              <a:gd name="connsiteX13" fmla="*/ 137615 w 1069496"/>
              <a:gd name="connsiteY13" fmla="*/ 10708 h 758454"/>
              <a:gd name="connsiteX14" fmla="*/ 30073 w 1069496"/>
              <a:gd name="connsiteY14" fmla="*/ 2227 h 758454"/>
              <a:gd name="connsiteX15" fmla="*/ 7206 w 1069496"/>
              <a:gd name="connsiteY15" fmla="*/ 1031 h 758454"/>
              <a:gd name="connsiteX16" fmla="*/ 1836 w 1069496"/>
              <a:gd name="connsiteY16" fmla="*/ 0 h 75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9496" h="758454">
                <a:moveTo>
                  <a:pt x="1836" y="0"/>
                </a:moveTo>
                <a:lnTo>
                  <a:pt x="1837" y="0"/>
                </a:lnTo>
                <a:lnTo>
                  <a:pt x="191450" y="0"/>
                </a:lnTo>
                <a:cubicBezTo>
                  <a:pt x="560319" y="0"/>
                  <a:pt x="882472" y="233969"/>
                  <a:pt x="974689" y="568841"/>
                </a:cubicBezTo>
                <a:lnTo>
                  <a:pt x="1069496" y="568841"/>
                </a:lnTo>
                <a:lnTo>
                  <a:pt x="905570" y="758454"/>
                </a:lnTo>
                <a:lnTo>
                  <a:pt x="690269" y="568841"/>
                </a:lnTo>
                <a:lnTo>
                  <a:pt x="785076" y="568841"/>
                </a:lnTo>
                <a:cubicBezTo>
                  <a:pt x="738968" y="401405"/>
                  <a:pt x="635375" y="259195"/>
                  <a:pt x="497201" y="158844"/>
                </a:cubicBezTo>
                <a:lnTo>
                  <a:pt x="411264" y="106263"/>
                </a:lnTo>
                <a:lnTo>
                  <a:pt x="387445" y="91689"/>
                </a:lnTo>
                <a:lnTo>
                  <a:pt x="266867" y="41790"/>
                </a:lnTo>
                <a:lnTo>
                  <a:pt x="138634" y="10953"/>
                </a:lnTo>
                <a:lnTo>
                  <a:pt x="137615" y="10708"/>
                </a:lnTo>
                <a:lnTo>
                  <a:pt x="30073" y="2227"/>
                </a:lnTo>
                <a:lnTo>
                  <a:pt x="7206" y="1031"/>
                </a:lnTo>
                <a:cubicBezTo>
                  <a:pt x="602" y="586"/>
                  <a:pt x="-2114" y="218"/>
                  <a:pt x="183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1" name="円/楕円 33"/>
          <p:cNvSpPr/>
          <p:nvPr/>
        </p:nvSpPr>
        <p:spPr>
          <a:xfrm>
            <a:off x="4413052" y="4860040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2" name="円/楕円 33"/>
          <p:cNvSpPr/>
          <p:nvPr/>
        </p:nvSpPr>
        <p:spPr>
          <a:xfrm>
            <a:off x="6584752" y="2821690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5" name="円/楕円 33"/>
          <p:cNvSpPr/>
          <p:nvPr/>
        </p:nvSpPr>
        <p:spPr>
          <a:xfrm>
            <a:off x="7670602" y="2789940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9" name="円/楕円 33"/>
          <p:cNvSpPr/>
          <p:nvPr/>
        </p:nvSpPr>
        <p:spPr>
          <a:xfrm>
            <a:off x="1409502" y="2497840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0" name="円/楕円 33"/>
          <p:cNvSpPr/>
          <p:nvPr/>
        </p:nvSpPr>
        <p:spPr>
          <a:xfrm>
            <a:off x="1485702" y="2231140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1" name="円/楕円 33"/>
          <p:cNvSpPr/>
          <p:nvPr/>
        </p:nvSpPr>
        <p:spPr>
          <a:xfrm>
            <a:off x="1117402" y="2466090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2" name="円/楕円 33"/>
          <p:cNvSpPr/>
          <p:nvPr/>
        </p:nvSpPr>
        <p:spPr>
          <a:xfrm>
            <a:off x="1053902" y="2300990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559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図 6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1" r="5557" b="312"/>
          <a:stretch/>
        </p:blipFill>
        <p:spPr>
          <a:xfrm>
            <a:off x="2010414" y="5471708"/>
            <a:ext cx="828000" cy="860400"/>
          </a:xfrm>
          <a:prstGeom prst="rect">
            <a:avLst/>
          </a:prstGeom>
        </p:spPr>
      </p:pic>
      <p:pic>
        <p:nvPicPr>
          <p:cNvPr id="65" name="図 6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0314" y="4572541"/>
            <a:ext cx="824400" cy="860400"/>
          </a:xfrm>
          <a:prstGeom prst="rect">
            <a:avLst/>
          </a:prstGeom>
        </p:spPr>
      </p:pic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268" b="265"/>
          <a:stretch/>
        </p:blipFill>
        <p:spPr>
          <a:xfrm>
            <a:off x="4587881" y="4573491"/>
            <a:ext cx="828000" cy="8604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93021" y="2779923"/>
            <a:ext cx="828000" cy="856800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65"/>
          <a:stretch/>
        </p:blipFill>
        <p:spPr>
          <a:xfrm>
            <a:off x="5451196" y="2779923"/>
            <a:ext cx="828000" cy="856800"/>
          </a:xfrm>
          <a:prstGeom prst="rect">
            <a:avLst/>
          </a:prstGeom>
        </p:spPr>
      </p:pic>
      <p:pic>
        <p:nvPicPr>
          <p:cNvPr id="75" name="図 7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196" y="1882346"/>
            <a:ext cx="826413" cy="856800"/>
          </a:xfrm>
          <a:prstGeom prst="rect">
            <a:avLst/>
          </a:prstGeom>
        </p:spPr>
      </p:pic>
      <p:pic>
        <p:nvPicPr>
          <p:cNvPr id="74" name="図 7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7881" y="1882346"/>
            <a:ext cx="828000" cy="855207"/>
          </a:xfrm>
          <a:prstGeom prst="rect">
            <a:avLst/>
          </a:prstGeom>
        </p:spPr>
      </p:pic>
      <p:pic>
        <p:nvPicPr>
          <p:cNvPr id="73" name="図 7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724" y="1882346"/>
            <a:ext cx="825806" cy="856800"/>
          </a:xfrm>
          <a:prstGeom prst="rect">
            <a:avLst/>
          </a:prstGeom>
        </p:spPr>
      </p:pic>
      <p:pic>
        <p:nvPicPr>
          <p:cNvPr id="8" name="図 7"/>
          <p:cNvPicPr preferRelativeResize="0"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56000"/>
            <a:ext cx="9143999" cy="921600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2800" b="1" dirty="0"/>
              <a:t>World-leading </a:t>
            </a:r>
            <a:r>
              <a:rPr lang="en-US" altLang="ja-JP" sz="2800" b="1" dirty="0" smtClean="0"/>
              <a:t>Robotics</a:t>
            </a:r>
            <a:endParaRPr kumimoji="1" lang="ja-JP" altLang="en-US" dirty="0"/>
          </a:p>
        </p:txBody>
      </p:sp>
      <p:grpSp>
        <p:nvGrpSpPr>
          <p:cNvPr id="16" name="Group 8"/>
          <p:cNvGrpSpPr>
            <a:grpSpLocks noChangeAspect="1"/>
          </p:cNvGrpSpPr>
          <p:nvPr/>
        </p:nvGrpSpPr>
        <p:grpSpPr bwMode="auto">
          <a:xfrm>
            <a:off x="8222128" y="702375"/>
            <a:ext cx="868718" cy="982425"/>
            <a:chOff x="4933" y="493"/>
            <a:chExt cx="573" cy="648"/>
          </a:xfrm>
        </p:grpSpPr>
        <p:sp>
          <p:nvSpPr>
            <p:cNvPr id="17" name="AutoShape 7"/>
            <p:cNvSpPr>
              <a:spLocks noChangeAspect="1" noChangeArrowheads="1" noTextEdit="1"/>
            </p:cNvSpPr>
            <p:nvPr/>
          </p:nvSpPr>
          <p:spPr bwMode="auto">
            <a:xfrm>
              <a:off x="4933" y="493"/>
              <a:ext cx="573" cy="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931" y="460"/>
              <a:ext cx="604" cy="677"/>
            </a:xfrm>
            <a:custGeom>
              <a:avLst/>
              <a:gdLst>
                <a:gd name="T0" fmla="*/ 802 w 2258"/>
                <a:gd name="T1" fmla="*/ 2527 h 2527"/>
                <a:gd name="T2" fmla="*/ 802 w 2258"/>
                <a:gd name="T3" fmla="*/ 2497 h 2527"/>
                <a:gd name="T4" fmla="*/ 617 w 2258"/>
                <a:gd name="T5" fmla="*/ 2146 h 2527"/>
                <a:gd name="T6" fmla="*/ 278 w 2258"/>
                <a:gd name="T7" fmla="*/ 2136 h 2527"/>
                <a:gd name="T8" fmla="*/ 238 w 2258"/>
                <a:gd name="T9" fmla="*/ 1947 h 2527"/>
                <a:gd name="T10" fmla="*/ 174 w 2258"/>
                <a:gd name="T11" fmla="*/ 1873 h 2527"/>
                <a:gd name="T12" fmla="*/ 215 w 2258"/>
                <a:gd name="T13" fmla="*/ 1822 h 2527"/>
                <a:gd name="T14" fmla="*/ 145 w 2258"/>
                <a:gd name="T15" fmla="*/ 1775 h 2527"/>
                <a:gd name="T16" fmla="*/ 102 w 2258"/>
                <a:gd name="T17" fmla="*/ 1697 h 2527"/>
                <a:gd name="T18" fmla="*/ 54 w 2258"/>
                <a:gd name="T19" fmla="*/ 1566 h 2527"/>
                <a:gd name="T20" fmla="*/ 228 w 2258"/>
                <a:gd name="T21" fmla="*/ 1192 h 2527"/>
                <a:gd name="T22" fmla="*/ 528 w 2258"/>
                <a:gd name="T23" fmla="*/ 294 h 2527"/>
                <a:gd name="T24" fmla="*/ 2096 w 2258"/>
                <a:gd name="T25" fmla="*/ 761 h 2527"/>
                <a:gd name="T26" fmla="*/ 1746 w 2258"/>
                <a:gd name="T27" fmla="*/ 1852 h 2527"/>
                <a:gd name="T28" fmla="*/ 1761 w 2258"/>
                <a:gd name="T29" fmla="*/ 25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8" h="2527">
                  <a:moveTo>
                    <a:pt x="802" y="2527"/>
                  </a:moveTo>
                  <a:cubicBezTo>
                    <a:pt x="802" y="2497"/>
                    <a:pt x="802" y="2497"/>
                    <a:pt x="802" y="2497"/>
                  </a:cubicBezTo>
                  <a:cubicBezTo>
                    <a:pt x="802" y="2497"/>
                    <a:pt x="871" y="2136"/>
                    <a:pt x="617" y="2146"/>
                  </a:cubicBezTo>
                  <a:cubicBezTo>
                    <a:pt x="363" y="2157"/>
                    <a:pt x="339" y="2231"/>
                    <a:pt x="278" y="2136"/>
                  </a:cubicBezTo>
                  <a:cubicBezTo>
                    <a:pt x="217" y="2041"/>
                    <a:pt x="279" y="1988"/>
                    <a:pt x="238" y="1947"/>
                  </a:cubicBezTo>
                  <a:cubicBezTo>
                    <a:pt x="238" y="1947"/>
                    <a:pt x="175" y="1915"/>
                    <a:pt x="174" y="1873"/>
                  </a:cubicBezTo>
                  <a:cubicBezTo>
                    <a:pt x="173" y="1832"/>
                    <a:pt x="215" y="1822"/>
                    <a:pt x="215" y="1822"/>
                  </a:cubicBezTo>
                  <a:cubicBezTo>
                    <a:pt x="215" y="1822"/>
                    <a:pt x="147" y="1820"/>
                    <a:pt x="145" y="1775"/>
                  </a:cubicBezTo>
                  <a:cubicBezTo>
                    <a:pt x="142" y="1730"/>
                    <a:pt x="173" y="1727"/>
                    <a:pt x="102" y="1697"/>
                  </a:cubicBezTo>
                  <a:cubicBezTo>
                    <a:pt x="31" y="1668"/>
                    <a:pt x="10" y="1641"/>
                    <a:pt x="54" y="1566"/>
                  </a:cubicBezTo>
                  <a:cubicBezTo>
                    <a:pt x="98" y="1492"/>
                    <a:pt x="245" y="1282"/>
                    <a:pt x="228" y="1192"/>
                  </a:cubicBezTo>
                  <a:cubicBezTo>
                    <a:pt x="212" y="1103"/>
                    <a:pt x="0" y="588"/>
                    <a:pt x="528" y="294"/>
                  </a:cubicBezTo>
                  <a:cubicBezTo>
                    <a:pt x="1056" y="0"/>
                    <a:pt x="1934" y="127"/>
                    <a:pt x="2096" y="761"/>
                  </a:cubicBezTo>
                  <a:cubicBezTo>
                    <a:pt x="2258" y="1395"/>
                    <a:pt x="1746" y="1852"/>
                    <a:pt x="1746" y="1852"/>
                  </a:cubicBezTo>
                  <a:cubicBezTo>
                    <a:pt x="1746" y="1852"/>
                    <a:pt x="1533" y="2253"/>
                    <a:pt x="1761" y="2527"/>
                  </a:cubicBezTo>
                </a:path>
              </a:pathLst>
            </a:custGeom>
            <a:solidFill>
              <a:schemeClr val="bg1"/>
            </a:solidFill>
            <a:ln w="19050" cap="flat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4931" y="460"/>
              <a:ext cx="604" cy="677"/>
            </a:xfrm>
            <a:custGeom>
              <a:avLst/>
              <a:gdLst>
                <a:gd name="T0" fmla="*/ 802 w 2258"/>
                <a:gd name="T1" fmla="*/ 2527 h 2527"/>
                <a:gd name="T2" fmla="*/ 802 w 2258"/>
                <a:gd name="T3" fmla="*/ 2497 h 2527"/>
                <a:gd name="T4" fmla="*/ 617 w 2258"/>
                <a:gd name="T5" fmla="*/ 2146 h 2527"/>
                <a:gd name="T6" fmla="*/ 278 w 2258"/>
                <a:gd name="T7" fmla="*/ 2136 h 2527"/>
                <a:gd name="T8" fmla="*/ 238 w 2258"/>
                <a:gd name="T9" fmla="*/ 1947 h 2527"/>
                <a:gd name="T10" fmla="*/ 174 w 2258"/>
                <a:gd name="T11" fmla="*/ 1873 h 2527"/>
                <a:gd name="T12" fmla="*/ 215 w 2258"/>
                <a:gd name="T13" fmla="*/ 1822 h 2527"/>
                <a:gd name="T14" fmla="*/ 145 w 2258"/>
                <a:gd name="T15" fmla="*/ 1775 h 2527"/>
                <a:gd name="T16" fmla="*/ 102 w 2258"/>
                <a:gd name="T17" fmla="*/ 1697 h 2527"/>
                <a:gd name="T18" fmla="*/ 54 w 2258"/>
                <a:gd name="T19" fmla="*/ 1566 h 2527"/>
                <a:gd name="T20" fmla="*/ 228 w 2258"/>
                <a:gd name="T21" fmla="*/ 1192 h 2527"/>
                <a:gd name="T22" fmla="*/ 528 w 2258"/>
                <a:gd name="T23" fmla="*/ 294 h 2527"/>
                <a:gd name="T24" fmla="*/ 2096 w 2258"/>
                <a:gd name="T25" fmla="*/ 761 h 2527"/>
                <a:gd name="T26" fmla="*/ 1746 w 2258"/>
                <a:gd name="T27" fmla="*/ 1852 h 2527"/>
                <a:gd name="T28" fmla="*/ 1761 w 2258"/>
                <a:gd name="T29" fmla="*/ 2527 h 2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58" h="2527">
                  <a:moveTo>
                    <a:pt x="802" y="2527"/>
                  </a:moveTo>
                  <a:cubicBezTo>
                    <a:pt x="802" y="2497"/>
                    <a:pt x="802" y="2497"/>
                    <a:pt x="802" y="2497"/>
                  </a:cubicBezTo>
                  <a:cubicBezTo>
                    <a:pt x="802" y="2497"/>
                    <a:pt x="871" y="2136"/>
                    <a:pt x="617" y="2146"/>
                  </a:cubicBezTo>
                  <a:cubicBezTo>
                    <a:pt x="363" y="2157"/>
                    <a:pt x="339" y="2231"/>
                    <a:pt x="278" y="2136"/>
                  </a:cubicBezTo>
                  <a:cubicBezTo>
                    <a:pt x="217" y="2041"/>
                    <a:pt x="279" y="1988"/>
                    <a:pt x="238" y="1947"/>
                  </a:cubicBezTo>
                  <a:cubicBezTo>
                    <a:pt x="238" y="1947"/>
                    <a:pt x="175" y="1915"/>
                    <a:pt x="174" y="1873"/>
                  </a:cubicBezTo>
                  <a:cubicBezTo>
                    <a:pt x="173" y="1832"/>
                    <a:pt x="215" y="1822"/>
                    <a:pt x="215" y="1822"/>
                  </a:cubicBezTo>
                  <a:cubicBezTo>
                    <a:pt x="215" y="1822"/>
                    <a:pt x="147" y="1820"/>
                    <a:pt x="145" y="1775"/>
                  </a:cubicBezTo>
                  <a:cubicBezTo>
                    <a:pt x="142" y="1730"/>
                    <a:pt x="173" y="1727"/>
                    <a:pt x="102" y="1697"/>
                  </a:cubicBezTo>
                  <a:cubicBezTo>
                    <a:pt x="31" y="1668"/>
                    <a:pt x="10" y="1641"/>
                    <a:pt x="54" y="1566"/>
                  </a:cubicBezTo>
                  <a:cubicBezTo>
                    <a:pt x="98" y="1492"/>
                    <a:pt x="245" y="1282"/>
                    <a:pt x="228" y="1192"/>
                  </a:cubicBezTo>
                  <a:cubicBezTo>
                    <a:pt x="212" y="1103"/>
                    <a:pt x="0" y="588"/>
                    <a:pt x="528" y="294"/>
                  </a:cubicBezTo>
                  <a:cubicBezTo>
                    <a:pt x="1056" y="0"/>
                    <a:pt x="1934" y="127"/>
                    <a:pt x="2096" y="761"/>
                  </a:cubicBezTo>
                  <a:cubicBezTo>
                    <a:pt x="2258" y="1395"/>
                    <a:pt x="1746" y="1852"/>
                    <a:pt x="1746" y="1852"/>
                  </a:cubicBezTo>
                  <a:cubicBezTo>
                    <a:pt x="1746" y="1852"/>
                    <a:pt x="1533" y="2253"/>
                    <a:pt x="1761" y="2527"/>
                  </a:cubicBezTo>
                </a:path>
              </a:pathLst>
            </a:custGeom>
            <a:noFill/>
            <a:ln w="19050" cap="flat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grpSp>
        <p:nvGrpSpPr>
          <p:cNvPr id="22" name="グループ化 21"/>
          <p:cNvGrpSpPr/>
          <p:nvPr/>
        </p:nvGrpSpPr>
        <p:grpSpPr>
          <a:xfrm>
            <a:off x="53154" y="819543"/>
            <a:ext cx="819792" cy="682590"/>
            <a:chOff x="311014" y="730251"/>
            <a:chExt cx="954276" cy="794566"/>
          </a:xfrm>
        </p:grpSpPr>
        <p:sp>
          <p:nvSpPr>
            <p:cNvPr id="21" name="円/楕円 20"/>
            <p:cNvSpPr/>
            <p:nvPr/>
          </p:nvSpPr>
          <p:spPr>
            <a:xfrm>
              <a:off x="311014" y="730251"/>
              <a:ext cx="954276" cy="7945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061" y="818096"/>
              <a:ext cx="788248" cy="669046"/>
            </a:xfrm>
            <a:prstGeom prst="rect">
              <a:avLst/>
            </a:prstGeom>
          </p:spPr>
        </p:pic>
      </p:grpSp>
      <p:sp>
        <p:nvSpPr>
          <p:cNvPr id="7" name="テキスト ボックス 6"/>
          <p:cNvSpPr txBox="1"/>
          <p:nvPr/>
        </p:nvSpPr>
        <p:spPr>
          <a:xfrm>
            <a:off x="1068284" y="826576"/>
            <a:ext cx="811434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ja-JP" sz="2400" b="1" dirty="0" smtClean="0">
                <a:solidFill>
                  <a:schemeClr val="bg1"/>
                </a:solidFill>
              </a:rPr>
              <a:t>Integration </a:t>
            </a:r>
            <a:r>
              <a:rPr lang="en-US" altLang="ja-JP" sz="2400" b="1" dirty="0">
                <a:solidFill>
                  <a:schemeClr val="bg1"/>
                </a:solidFill>
              </a:rPr>
              <a:t>of cognitive science, neuroscience, </a:t>
            </a:r>
            <a:endParaRPr lang="en-US" altLang="ja-JP" sz="2400" b="1" dirty="0" smtClean="0">
              <a:solidFill>
                <a:schemeClr val="bg1"/>
              </a:solidFill>
            </a:endParaRPr>
          </a:p>
          <a:p>
            <a:r>
              <a:rPr lang="en-US" altLang="ja-JP" sz="2400" b="1" dirty="0" smtClean="0">
                <a:solidFill>
                  <a:schemeClr val="bg1"/>
                </a:solidFill>
              </a:rPr>
              <a:t>and </a:t>
            </a:r>
            <a:r>
              <a:rPr lang="en-US" altLang="ja-JP" sz="2400" b="1" dirty="0">
                <a:solidFill>
                  <a:schemeClr val="bg1"/>
                </a:solidFill>
              </a:rPr>
              <a:t>human-oriented </a:t>
            </a:r>
            <a:r>
              <a:rPr lang="en-US" altLang="ja-JP" sz="2400" b="1" dirty="0" smtClean="0">
                <a:solidFill>
                  <a:schemeClr val="bg1"/>
                </a:solidFill>
                <a:effectLst>
                  <a:glow rad="241300">
                    <a:schemeClr val="accent1">
                      <a:satMod val="175000"/>
                    </a:schemeClr>
                  </a:glow>
                </a:effectLst>
              </a:rPr>
              <a:t>Robotics</a:t>
            </a:r>
            <a:endParaRPr kumimoji="1" lang="ja-JP" altLang="en-US" sz="16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25"/>
          <p:cNvSpPr>
            <a:spLocks noChangeArrowheads="1"/>
          </p:cNvSpPr>
          <p:nvPr/>
        </p:nvSpPr>
        <p:spPr bwMode="auto">
          <a:xfrm>
            <a:off x="2010414" y="1882346"/>
            <a:ext cx="825806" cy="857862"/>
          </a:xfrm>
          <a:prstGeom prst="rect">
            <a:avLst/>
          </a:prstGeom>
          <a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38" name="Rectangle 26"/>
          <p:cNvSpPr>
            <a:spLocks noChangeArrowheads="1"/>
          </p:cNvSpPr>
          <p:nvPr/>
        </p:nvSpPr>
        <p:spPr bwMode="auto">
          <a:xfrm>
            <a:off x="1148082" y="1882349"/>
            <a:ext cx="828982" cy="857862"/>
          </a:xfrm>
          <a:prstGeom prst="rect">
            <a:avLst/>
          </a:prstGeom>
          <a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sp>
        <p:nvSpPr>
          <p:cNvPr id="43" name="Rectangle 31"/>
          <p:cNvSpPr>
            <a:spLocks noChangeArrowheads="1"/>
          </p:cNvSpPr>
          <p:nvPr/>
        </p:nvSpPr>
        <p:spPr bwMode="auto">
          <a:xfrm>
            <a:off x="287338" y="1882346"/>
            <a:ext cx="828982" cy="857862"/>
          </a:xfrm>
          <a:prstGeom prst="rect">
            <a:avLst/>
          </a:prstGeom>
          <a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 dirty="0"/>
          </a:p>
        </p:txBody>
      </p:sp>
      <p:pic>
        <p:nvPicPr>
          <p:cNvPr id="72" name="図 71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8963" y="1882346"/>
            <a:ext cx="828000" cy="856800"/>
          </a:xfrm>
          <a:prstGeom prst="rect">
            <a:avLst/>
          </a:prstGeom>
        </p:spPr>
      </p:pic>
      <p:pic>
        <p:nvPicPr>
          <p:cNvPr id="76" name="図 75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9371" y="1882346"/>
            <a:ext cx="827393" cy="8568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8525" y="1880753"/>
            <a:ext cx="830569" cy="8568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6092" y="1882346"/>
            <a:ext cx="828000" cy="855207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2444" y="2779923"/>
            <a:ext cx="828000" cy="857862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1094" y="2780454"/>
            <a:ext cx="828000" cy="85680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9371" y="2779923"/>
            <a:ext cx="827394" cy="8568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0315" y="2779923"/>
            <a:ext cx="828000" cy="8568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120" y="3678563"/>
            <a:ext cx="828000" cy="856800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7275" y="3678563"/>
            <a:ext cx="829587" cy="856800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8663" y="3678563"/>
            <a:ext cx="828000" cy="856800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2263" y="4573491"/>
            <a:ext cx="824400" cy="17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6754" y="5471708"/>
            <a:ext cx="824400" cy="86040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49" t="812" r="1859" b="17535"/>
          <a:stretch/>
        </p:blipFill>
        <p:spPr>
          <a:xfrm>
            <a:off x="6312364" y="5471708"/>
            <a:ext cx="824400" cy="86040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619" y="5471708"/>
            <a:ext cx="828000" cy="8604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87881" y="5471708"/>
            <a:ext cx="828000" cy="860400"/>
          </a:xfrm>
          <a:prstGeom prst="rect">
            <a:avLst/>
          </a:prstGeom>
        </p:spPr>
      </p:pic>
      <p:pic>
        <p:nvPicPr>
          <p:cNvPr id="66" name="図 65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30314" y="5471069"/>
            <a:ext cx="824400" cy="860400"/>
          </a:xfrm>
          <a:prstGeom prst="rect">
            <a:avLst/>
          </a:prstGeom>
        </p:spPr>
      </p:pic>
      <p:pic>
        <p:nvPicPr>
          <p:cNvPr id="67" name="図 66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982" y="4572541"/>
            <a:ext cx="828000" cy="860400"/>
          </a:xfrm>
          <a:prstGeom prst="rect">
            <a:avLst/>
          </a:prstGeom>
        </p:spPr>
      </p:pic>
      <p:pic>
        <p:nvPicPr>
          <p:cNvPr id="69" name="図 68"/>
          <p:cNvPicPr>
            <a:picLocks noChangeAspect="1"/>
          </p:cNvPicPr>
          <p:nvPr/>
        </p:nvPicPr>
        <p:blipFill rotWithShape="1">
          <a:blip r:embed="rId33" cstate="print">
            <a:lum brigh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8082" y="5471708"/>
            <a:ext cx="828000" cy="8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図 70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338" y="4576564"/>
            <a:ext cx="1263535" cy="853200"/>
          </a:xfrm>
          <a:prstGeom prst="rect">
            <a:avLst/>
          </a:prstGeom>
        </p:spPr>
      </p:pic>
      <p:pic>
        <p:nvPicPr>
          <p:cNvPr id="77" name="図 76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8320" y="2780985"/>
            <a:ext cx="828000" cy="856800"/>
          </a:xfrm>
          <a:prstGeom prst="rect">
            <a:avLst/>
          </a:prstGeom>
        </p:spPr>
      </p:pic>
      <p:pic>
        <p:nvPicPr>
          <p:cNvPr id="78" name="図 77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7982" y="5471069"/>
            <a:ext cx="828000" cy="860400"/>
          </a:xfrm>
          <a:prstGeom prst="rect">
            <a:avLst/>
          </a:prstGeom>
        </p:spPr>
      </p:pic>
      <p:pic>
        <p:nvPicPr>
          <p:cNvPr id="79" name="図 78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01" r="1567" b="1250"/>
          <a:stretch/>
        </p:blipFill>
        <p:spPr>
          <a:xfrm>
            <a:off x="288320" y="5471708"/>
            <a:ext cx="828000" cy="86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図 79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3218" y="4576564"/>
            <a:ext cx="392400" cy="853200"/>
          </a:xfrm>
          <a:prstGeom prst="rect">
            <a:avLst/>
          </a:prstGeom>
        </p:spPr>
      </p:pic>
      <p:pic>
        <p:nvPicPr>
          <p:cNvPr id="81" name="図 80"/>
          <p:cNvPicPr>
            <a:picLocks noChangeAspect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2011820" y="4572541"/>
            <a:ext cx="824400" cy="860400"/>
          </a:xfrm>
          <a:prstGeom prst="rect">
            <a:avLst/>
          </a:prstGeom>
        </p:spPr>
      </p:pic>
      <p:pic>
        <p:nvPicPr>
          <p:cNvPr id="82" name="図 81"/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338" y="3675913"/>
            <a:ext cx="828000" cy="86040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5458290" y="3668123"/>
            <a:ext cx="2548800" cy="1760400"/>
            <a:chOff x="1148082" y="2776746"/>
            <a:chExt cx="2548800" cy="1760400"/>
          </a:xfrm>
        </p:grpSpPr>
        <p:pic>
          <p:nvPicPr>
            <p:cNvPr id="68" name="図 67"/>
            <p:cNvPicPr>
              <a:picLocks noChangeAspect="1"/>
            </p:cNvPicPr>
            <p:nvPr/>
          </p:nvPicPr>
          <p:blipFill rotWithShape="1">
            <a:blip r:embed="rId4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48082" y="2776746"/>
              <a:ext cx="2548800" cy="1760400"/>
            </a:xfrm>
            <a:prstGeom prst="rect">
              <a:avLst/>
            </a:prstGeom>
          </p:spPr>
        </p:pic>
        <p:sp>
          <p:nvSpPr>
            <p:cNvPr id="83" name="テキスト ボックス 82"/>
            <p:cNvSpPr txBox="1"/>
            <p:nvPr/>
          </p:nvSpPr>
          <p:spPr>
            <a:xfrm>
              <a:off x="1236777" y="2791671"/>
              <a:ext cx="118570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/>
              <a:r>
                <a:rPr lang="en-US" altLang="ja-JP" b="1" dirty="0"/>
                <a:t>M. Asada</a:t>
              </a:r>
              <a:endParaRPr kumimoji="1" lang="ja-JP" altLang="en-US" b="1" i="0" u="none" strike="noStrike" kern="1200" baseline="0" dirty="0" smtClean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26" name="グループ化 25"/>
          <p:cNvGrpSpPr/>
          <p:nvPr/>
        </p:nvGrpSpPr>
        <p:grpSpPr>
          <a:xfrm>
            <a:off x="1152893" y="2775963"/>
            <a:ext cx="2540941" cy="1756800"/>
            <a:chOff x="5450213" y="3675913"/>
            <a:chExt cx="2540941" cy="1756800"/>
          </a:xfrm>
        </p:grpSpPr>
        <p:pic>
          <p:nvPicPr>
            <p:cNvPr id="23" name="図 22"/>
            <p:cNvPicPr>
              <a:picLocks noChangeAspect="1"/>
            </p:cNvPicPr>
            <p:nvPr/>
          </p:nvPicPr>
          <p:blipFill rotWithShape="1"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50213" y="3675913"/>
              <a:ext cx="2540941" cy="1756800"/>
            </a:xfrm>
            <a:prstGeom prst="rect">
              <a:avLst/>
            </a:prstGeom>
          </p:spPr>
        </p:pic>
        <p:sp>
          <p:nvSpPr>
            <p:cNvPr id="84" name="テキスト ボックス 83"/>
            <p:cNvSpPr txBox="1"/>
            <p:nvPr/>
          </p:nvSpPr>
          <p:spPr>
            <a:xfrm>
              <a:off x="5555533" y="5152765"/>
              <a:ext cx="151647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/>
              <a:r>
                <a:rPr lang="en-US" altLang="ja-JP" b="1" dirty="0">
                  <a:solidFill>
                    <a:schemeClr val="bg1"/>
                  </a:solidFill>
                </a:rPr>
                <a:t>H. Ishiguro</a:t>
              </a:r>
              <a:endParaRPr kumimoji="1" lang="ja-JP" altLang="en-US" b="1" i="0" u="none" strike="noStrike" kern="1200" baseline="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98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円/楕円 54"/>
          <p:cNvSpPr/>
          <p:nvPr/>
        </p:nvSpPr>
        <p:spPr>
          <a:xfrm>
            <a:off x="0" y="1263243"/>
            <a:ext cx="9144000" cy="478012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softEdge rad="304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pic>
        <p:nvPicPr>
          <p:cNvPr id="56" name="図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48" y="1520609"/>
            <a:ext cx="8314006" cy="4222048"/>
          </a:xfrm>
          <a:prstGeom prst="rect">
            <a:avLst/>
          </a:prstGeom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err="1" smtClean="0">
                <a:solidFill>
                  <a:prstClr val="white"/>
                </a:solidFill>
              </a:rPr>
              <a:t>SISReC</a:t>
            </a:r>
            <a:r>
              <a:rPr lang="en-US" altLang="ja-JP" b="1" dirty="0" smtClean="0">
                <a:solidFill>
                  <a:prstClr val="white"/>
                </a:solidFill>
              </a:rPr>
              <a:t>: International Hub for Robotics</a:t>
            </a:r>
            <a:endParaRPr kumimoji="1" lang="ja-JP" altLang="en-US" dirty="0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02" y="1749167"/>
            <a:ext cx="2291631" cy="1594178"/>
          </a:xfrm>
          <a:prstGeom prst="rect">
            <a:avLst/>
          </a:prstGeom>
        </p:spPr>
      </p:pic>
      <p:pic>
        <p:nvPicPr>
          <p:cNvPr id="58" name="図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02" y="1495741"/>
            <a:ext cx="335614" cy="225059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875630" y="1477743"/>
            <a:ext cx="30446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Bielefeld University</a:t>
            </a:r>
            <a:endParaRPr kumimoji="1" lang="ja-JP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281355" y="1359008"/>
            <a:ext cx="2622620" cy="2075641"/>
          </a:xfrm>
          <a:prstGeom prst="roundRect">
            <a:avLst>
              <a:gd name="adj" fmla="val 598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pic>
        <p:nvPicPr>
          <p:cNvPr id="85" name="図 8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02" y="3776717"/>
            <a:ext cx="335614" cy="225058"/>
          </a:xfrm>
          <a:prstGeom prst="rect">
            <a:avLst/>
          </a:prstGeom>
        </p:spPr>
      </p:pic>
      <p:sp>
        <p:nvSpPr>
          <p:cNvPr id="86" name="テキスト ボックス 85"/>
          <p:cNvSpPr txBox="1"/>
          <p:nvPr/>
        </p:nvSpPr>
        <p:spPr>
          <a:xfrm>
            <a:off x="875630" y="3758719"/>
            <a:ext cx="202834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Istitute Italiano</a:t>
            </a:r>
          </a:p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di Tecnologia</a:t>
            </a:r>
            <a:endParaRPr kumimoji="1" lang="ja-JP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87" name="角丸四角形 86"/>
          <p:cNvSpPr/>
          <p:nvPr/>
        </p:nvSpPr>
        <p:spPr>
          <a:xfrm>
            <a:off x="281355" y="3639984"/>
            <a:ext cx="2622620" cy="2075641"/>
          </a:xfrm>
          <a:prstGeom prst="roundRect">
            <a:avLst>
              <a:gd name="adj" fmla="val 598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2" y="4296511"/>
            <a:ext cx="2291630" cy="1594178"/>
          </a:xfrm>
          <a:prstGeom prst="rect">
            <a:avLst/>
          </a:prstGeom>
        </p:spPr>
      </p:pic>
      <p:sp>
        <p:nvSpPr>
          <p:cNvPr id="90" name="テキスト ボックス 89"/>
          <p:cNvSpPr txBox="1"/>
          <p:nvPr/>
        </p:nvSpPr>
        <p:spPr>
          <a:xfrm>
            <a:off x="6814205" y="1477743"/>
            <a:ext cx="189430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California Institute 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of Technology</a:t>
            </a:r>
            <a:endParaRPr kumimoji="1" lang="ja-JP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91" name="角丸四角形 90"/>
          <p:cNvSpPr/>
          <p:nvPr/>
        </p:nvSpPr>
        <p:spPr>
          <a:xfrm>
            <a:off x="6219930" y="1359008"/>
            <a:ext cx="2622620" cy="4356617"/>
          </a:xfrm>
          <a:prstGeom prst="roundRect">
            <a:avLst>
              <a:gd name="adj" fmla="val 5985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13" y="1958946"/>
            <a:ext cx="2288195" cy="1591788"/>
          </a:xfrm>
          <a:prstGeom prst="rect">
            <a:avLst/>
          </a:prstGeom>
        </p:spPr>
      </p:pic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0313" y="1477743"/>
            <a:ext cx="361604" cy="223837"/>
          </a:xfrm>
          <a:prstGeom prst="rect">
            <a:avLst/>
          </a:prstGeom>
        </p:spPr>
      </p:pic>
      <p:sp>
        <p:nvSpPr>
          <p:cNvPr id="93" name="テキスト ボックス 92"/>
          <p:cNvSpPr txBox="1"/>
          <p:nvPr/>
        </p:nvSpPr>
        <p:spPr>
          <a:xfrm>
            <a:off x="6353971" y="3972630"/>
            <a:ext cx="24885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University 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of Washington</a:t>
            </a:r>
            <a:endParaRPr kumimoji="1" lang="ja-JP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0314" y="4268992"/>
            <a:ext cx="2288196" cy="1591788"/>
          </a:xfrm>
          <a:prstGeom prst="rect">
            <a:avLst/>
          </a:prstGeom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0313" y="3738623"/>
            <a:ext cx="361604" cy="223837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4522" y="2700388"/>
            <a:ext cx="414861" cy="278201"/>
          </a:xfrm>
          <a:prstGeom prst="rect">
            <a:avLst/>
          </a:prstGeom>
        </p:spPr>
      </p:pic>
      <p:sp>
        <p:nvSpPr>
          <p:cNvPr id="95" name="テキスト ボックス 94"/>
          <p:cNvSpPr txBox="1"/>
          <p:nvPr/>
        </p:nvSpPr>
        <p:spPr>
          <a:xfrm>
            <a:off x="3903435" y="2994878"/>
            <a:ext cx="13170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Osaka</a:t>
            </a:r>
          </a:p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University</a:t>
            </a:r>
            <a:endParaRPr kumimoji="1" lang="ja-JP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42" name="円/楕円 41"/>
          <p:cNvSpPr/>
          <p:nvPr/>
        </p:nvSpPr>
        <p:spPr>
          <a:xfrm>
            <a:off x="3717191" y="2320957"/>
            <a:ext cx="1689522" cy="1689522"/>
          </a:xfrm>
          <a:prstGeom prst="ellipse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46" name="フリーフォーム 45"/>
          <p:cNvSpPr/>
          <p:nvPr/>
        </p:nvSpPr>
        <p:spPr>
          <a:xfrm>
            <a:off x="2903974" y="2505347"/>
            <a:ext cx="854110" cy="401934"/>
          </a:xfrm>
          <a:custGeom>
            <a:avLst/>
            <a:gdLst>
              <a:gd name="connsiteX0" fmla="*/ 854110 w 854110"/>
              <a:gd name="connsiteY0" fmla="*/ 401934 h 401934"/>
              <a:gd name="connsiteX1" fmla="*/ 0 w 854110"/>
              <a:gd name="connsiteY1" fmla="*/ 0 h 4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110" h="401934">
                <a:moveTo>
                  <a:pt x="854110" y="401934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96" name="フリーフォーム 95"/>
          <p:cNvSpPr/>
          <p:nvPr/>
        </p:nvSpPr>
        <p:spPr>
          <a:xfrm flipV="1">
            <a:off x="2903974" y="3454797"/>
            <a:ext cx="865420" cy="569197"/>
          </a:xfrm>
          <a:custGeom>
            <a:avLst/>
            <a:gdLst>
              <a:gd name="connsiteX0" fmla="*/ 854110 w 854110"/>
              <a:gd name="connsiteY0" fmla="*/ 401934 h 401934"/>
              <a:gd name="connsiteX1" fmla="*/ 0 w 854110"/>
              <a:gd name="connsiteY1" fmla="*/ 0 h 4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110" h="401934">
                <a:moveTo>
                  <a:pt x="854110" y="401934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pic>
        <p:nvPicPr>
          <p:cNvPr id="45" name="図 4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0765" y="3650975"/>
            <a:ext cx="1418400" cy="1134000"/>
          </a:xfrm>
          <a:prstGeom prst="ellipse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29" r="9616"/>
          <a:stretch/>
        </p:blipFill>
        <p:spPr>
          <a:xfrm>
            <a:off x="4427112" y="3630826"/>
            <a:ext cx="1397735" cy="1134687"/>
          </a:xfrm>
          <a:prstGeom prst="ellipse">
            <a:avLst/>
          </a:prstGeom>
        </p:spPr>
      </p:pic>
      <p:sp>
        <p:nvSpPr>
          <p:cNvPr id="97" name="フリーフォーム 96"/>
          <p:cNvSpPr/>
          <p:nvPr/>
        </p:nvSpPr>
        <p:spPr>
          <a:xfrm flipH="1">
            <a:off x="5380109" y="2513805"/>
            <a:ext cx="839819" cy="393475"/>
          </a:xfrm>
          <a:custGeom>
            <a:avLst/>
            <a:gdLst>
              <a:gd name="connsiteX0" fmla="*/ 854110 w 854110"/>
              <a:gd name="connsiteY0" fmla="*/ 401934 h 401934"/>
              <a:gd name="connsiteX1" fmla="*/ 0 w 854110"/>
              <a:gd name="connsiteY1" fmla="*/ 0 h 4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110" h="401934">
                <a:moveTo>
                  <a:pt x="854110" y="401934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98" name="フリーフォーム 97"/>
          <p:cNvSpPr/>
          <p:nvPr/>
        </p:nvSpPr>
        <p:spPr>
          <a:xfrm flipH="1" flipV="1">
            <a:off x="5377633" y="3454795"/>
            <a:ext cx="839591" cy="569198"/>
          </a:xfrm>
          <a:custGeom>
            <a:avLst/>
            <a:gdLst>
              <a:gd name="connsiteX0" fmla="*/ 854110 w 854110"/>
              <a:gd name="connsiteY0" fmla="*/ 401934 h 401934"/>
              <a:gd name="connsiteX1" fmla="*/ 0 w 854110"/>
              <a:gd name="connsiteY1" fmla="*/ 0 h 40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54110" h="401934">
                <a:moveTo>
                  <a:pt x="854110" y="401934"/>
                </a:moveTo>
                <a:lnTo>
                  <a:pt x="0" y="0"/>
                </a:lnTo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970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1307842" y="228596"/>
            <a:ext cx="6408000" cy="403473"/>
          </a:xfrm>
        </p:spPr>
        <p:txBody>
          <a:bodyPr/>
          <a:lstStyle/>
          <a:p>
            <a:pPr>
              <a:lnSpc>
                <a:spcPts val="2500"/>
              </a:lnSpc>
            </a:pPr>
            <a:r>
              <a:rPr lang="en-US" altLang="ja-JP" sz="2400" dirty="0" smtClean="0"/>
              <a:t>International </a:t>
            </a:r>
            <a:r>
              <a:rPr lang="en-US" altLang="ja-JP" sz="2400" dirty="0" smtClean="0"/>
              <a:t>Networks:</a:t>
            </a:r>
            <a:br>
              <a:rPr lang="en-US" altLang="ja-JP" sz="2400" dirty="0" smtClean="0"/>
            </a:br>
            <a:r>
              <a:rPr lang="en-US" altLang="ja-JP" sz="2400" dirty="0" smtClean="0"/>
              <a:t>Strengthening </a:t>
            </a:r>
            <a:r>
              <a:rPr lang="en-US" altLang="ja-JP" sz="2400" dirty="0"/>
              <a:t>Strategic Internationalization</a:t>
            </a:r>
            <a:r>
              <a:rPr lang="ja-JP" altLang="en-US" sz="2400" dirty="0"/>
              <a:t/>
            </a:r>
            <a:br>
              <a:rPr lang="ja-JP" altLang="en-US" sz="2400" dirty="0"/>
            </a:br>
            <a:endParaRPr kumimoji="1" lang="ja-JP" altLang="en-US" sz="2400" dirty="0"/>
          </a:p>
        </p:txBody>
      </p:sp>
      <p:grpSp>
        <p:nvGrpSpPr>
          <p:cNvPr id="16" name="グループ化 15"/>
          <p:cNvGrpSpPr/>
          <p:nvPr/>
        </p:nvGrpSpPr>
        <p:grpSpPr>
          <a:xfrm>
            <a:off x="5814517" y="961775"/>
            <a:ext cx="3012882" cy="3012882"/>
            <a:chOff x="487612" y="1337250"/>
            <a:chExt cx="3012882" cy="301288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27" t="22244" r="10417"/>
            <a:stretch/>
          </p:blipFill>
          <p:spPr bwMode="auto">
            <a:xfrm>
              <a:off x="487612" y="1337250"/>
              <a:ext cx="3012882" cy="301288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テキスト ボックス 17"/>
            <p:cNvSpPr txBox="1"/>
            <p:nvPr/>
          </p:nvSpPr>
          <p:spPr>
            <a:xfrm>
              <a:off x="540455" y="2552109"/>
              <a:ext cx="290719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rPr>
                <a:t>Impact </a:t>
              </a:r>
              <a:r>
                <a:rPr kumimoji="1" lang="en-US" altLang="ja-JP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rPr>
                <a:t>of research</a:t>
              </a:r>
              <a:endPara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rPr>
                <a:t>on a global scale</a:t>
              </a:r>
              <a:endPara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ｺﾞｼｯｸE"/>
                <a:cs typeface="+mn-cs"/>
              </a:endParaRPr>
            </a:p>
          </p:txBody>
        </p:sp>
      </p:grpSp>
      <p:grpSp>
        <p:nvGrpSpPr>
          <p:cNvPr id="21" name="グループ化 20"/>
          <p:cNvGrpSpPr/>
          <p:nvPr/>
        </p:nvGrpSpPr>
        <p:grpSpPr>
          <a:xfrm>
            <a:off x="3078972" y="1008185"/>
            <a:ext cx="3016966" cy="3016966"/>
            <a:chOff x="3140455" y="1333042"/>
            <a:chExt cx="3016966" cy="3016966"/>
          </a:xfrm>
        </p:grpSpPr>
        <p:pic>
          <p:nvPicPr>
            <p:cNvPr id="22" name="Picture 10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07" t="12136" b="13371"/>
            <a:stretch/>
          </p:blipFill>
          <p:spPr bwMode="auto">
            <a:xfrm>
              <a:off x="3140455" y="1333042"/>
              <a:ext cx="3016966" cy="301696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テキスト ボックス 22"/>
            <p:cNvSpPr txBox="1"/>
            <p:nvPr/>
          </p:nvSpPr>
          <p:spPr>
            <a:xfrm>
              <a:off x="3195340" y="2552109"/>
              <a:ext cx="2907196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203200">
                      <a:srgbClr val="365E8E">
                        <a:lumMod val="75000"/>
                      </a:srgbClr>
                    </a:glow>
                  </a:effectLst>
                  <a:uLnTx/>
                  <a:uFillTx/>
                  <a:latin typeface="Arial"/>
                  <a:ea typeface="HGPｺﾞｼｯｸE"/>
                  <a:cs typeface="+mn-cs"/>
                </a:rPr>
                <a:t>Education and </a:t>
              </a:r>
              <a:r>
                <a:rPr kumimoji="1" lang="en-US" altLang="ja-JP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glow rad="203200">
                      <a:srgbClr val="365E8E">
                        <a:lumMod val="75000"/>
                      </a:srgbClr>
                    </a:glow>
                  </a:effectLst>
                  <a:uLnTx/>
                  <a:uFillTx/>
                  <a:latin typeface="Arial"/>
                  <a:ea typeface="HGPｺﾞｼｯｸE"/>
                  <a:cs typeface="+mn-cs"/>
                </a:rPr>
                <a:t/>
              </a:r>
              <a:br>
                <a:rPr kumimoji="1" lang="en-US" altLang="ja-JP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glow rad="203200">
                      <a:srgbClr val="365E8E">
                        <a:lumMod val="75000"/>
                      </a:srgbClr>
                    </a:glow>
                  </a:effectLst>
                  <a:uLnTx/>
                  <a:uFillTx/>
                  <a:latin typeface="Arial"/>
                  <a:ea typeface="HGPｺﾞｼｯｸE"/>
                  <a:cs typeface="+mn-cs"/>
                </a:rPr>
              </a:br>
              <a:r>
                <a:rPr kumimoji="1" lang="en-US" altLang="ja-JP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glow rad="203200">
                      <a:srgbClr val="365E8E">
                        <a:lumMod val="75000"/>
                      </a:srgbClr>
                    </a:glow>
                  </a:effectLst>
                  <a:uLnTx/>
                  <a:uFillTx/>
                  <a:latin typeface="Arial"/>
                  <a:ea typeface="HGPｺﾞｼｯｸE"/>
                  <a:cs typeface="+mn-cs"/>
                </a:rPr>
                <a:t>training</a:t>
              </a:r>
              <a:endPara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365E8E">
                      <a:lumMod val="75000"/>
                    </a:srgbClr>
                  </a:glow>
                </a:effectLst>
                <a:uLnTx/>
                <a:uFillTx/>
                <a:latin typeface="Arial"/>
                <a:ea typeface="HGPｺﾞｼｯｸE"/>
                <a:cs typeface="+mn-cs"/>
              </a:endParaRPr>
            </a:p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203200">
                      <a:srgbClr val="365E8E">
                        <a:lumMod val="75000"/>
                      </a:srgbClr>
                    </a:glow>
                  </a:effectLst>
                  <a:uLnTx/>
                  <a:uFillTx/>
                  <a:latin typeface="Arial"/>
                  <a:ea typeface="HGPｺﾞｼｯｸE"/>
                  <a:cs typeface="+mn-cs"/>
                </a:rPr>
                <a:t>with global partners</a:t>
              </a:r>
              <a:endPara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203200">
                    <a:srgbClr val="365E8E">
                      <a:lumMod val="75000"/>
                    </a:srgbClr>
                  </a:glow>
                </a:effectLst>
                <a:uLnTx/>
                <a:uFillTx/>
                <a:latin typeface="Times New Roman Bold"/>
                <a:ea typeface="HGPｺﾞｼｯｸE"/>
                <a:cs typeface="+mn-cs"/>
              </a:endParaRPr>
            </a:p>
          </p:txBody>
        </p:sp>
      </p:grpSp>
      <p:grpSp>
        <p:nvGrpSpPr>
          <p:cNvPr id="24" name="グループ化 23"/>
          <p:cNvGrpSpPr/>
          <p:nvPr/>
        </p:nvGrpSpPr>
        <p:grpSpPr>
          <a:xfrm>
            <a:off x="333863" y="978048"/>
            <a:ext cx="2949234" cy="2949234"/>
            <a:chOff x="5831809" y="1400774"/>
            <a:chExt cx="2949234" cy="2949234"/>
          </a:xfrm>
        </p:grpSpPr>
        <p:pic>
          <p:nvPicPr>
            <p:cNvPr id="25" name="Picture 8" descr="https://www.abroad.icho.osaka-u.ac.jp/wp-content/uploads/2017/03/topimg_3.jpg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36" t="5355" r="6444"/>
            <a:stretch/>
          </p:blipFill>
          <p:spPr bwMode="auto">
            <a:xfrm>
              <a:off x="5831809" y="1400774"/>
              <a:ext cx="2949234" cy="2949234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テキスト ボックス 25"/>
            <p:cNvSpPr txBox="1"/>
            <p:nvPr/>
          </p:nvSpPr>
          <p:spPr>
            <a:xfrm>
              <a:off x="5852828" y="2552109"/>
              <a:ext cx="2907196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27000">
                      <a:srgbClr val="365E8E">
                        <a:lumMod val="75000"/>
                      </a:srgbClr>
                    </a:glow>
                  </a:effectLst>
                  <a:uLnTx/>
                  <a:uFillTx/>
                  <a:latin typeface="Arial"/>
                  <a:ea typeface="HGPｺﾞｼｯｸE"/>
                  <a:cs typeface="+mn-cs"/>
                </a:rPr>
                <a:t>Internationalization</a:t>
              </a:r>
            </a:p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27000">
                      <a:srgbClr val="365E8E">
                        <a:lumMod val="75000"/>
                      </a:srgbClr>
                    </a:glow>
                  </a:effectLst>
                  <a:uLnTx/>
                  <a:uFillTx/>
                  <a:latin typeface="Arial"/>
                  <a:ea typeface="HGPｺﾞｼｯｸE"/>
                  <a:cs typeface="+mn-cs"/>
                </a:rPr>
                <a:t>at home and</a:t>
              </a:r>
            </a:p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glow rad="127000">
                      <a:srgbClr val="365E8E">
                        <a:lumMod val="75000"/>
                      </a:srgbClr>
                    </a:glow>
                  </a:effectLst>
                  <a:uLnTx/>
                  <a:uFillTx/>
                  <a:latin typeface="Arial"/>
                  <a:ea typeface="HGPｺﾞｼｯｸE"/>
                  <a:cs typeface="+mn-cs"/>
                </a:rPr>
                <a:t>in the region</a:t>
              </a:r>
              <a:endParaRPr kumimoji="1" lang="ja-JP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27000">
                    <a:srgbClr val="365E8E">
                      <a:lumMod val="75000"/>
                    </a:srgbClr>
                  </a:glow>
                </a:effectLst>
                <a:uLnTx/>
                <a:uFillTx/>
                <a:latin typeface="Times New Roman Bold"/>
                <a:ea typeface="HGPｺﾞｼｯｸE"/>
                <a:cs typeface="+mn-cs"/>
              </a:endParaRPr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1115289" y="4499743"/>
            <a:ext cx="69134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Our Approaches</a:t>
            </a:r>
            <a:r>
              <a:rPr kumimoji="1" lang="en-US" altLang="ja-JP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:</a:t>
            </a:r>
            <a:endParaRPr kumimoji="1" lang="ja-JP" altLang="en-US" sz="2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1130745" y="4978640"/>
            <a:ext cx="6913419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30400" fontAlgn="base">
              <a:spcAft>
                <a:spcPts val="600"/>
              </a:spcAft>
              <a:buClr>
                <a:srgbClr val="9A1616"/>
              </a:buClr>
              <a:buFont typeface="Wingdings" panose="05000000000000000000" pitchFamily="2" charset="2"/>
              <a:buChar char="l"/>
              <a:defRPr/>
            </a:pPr>
            <a:r>
              <a:rPr lang="en-US" altLang="ja-JP" b="1" dirty="0">
                <a:solidFill>
                  <a:prstClr val="black"/>
                </a:solidFill>
              </a:rPr>
              <a:t>Improve environment on campus and for living</a:t>
            </a:r>
            <a:br>
              <a:rPr lang="en-US" altLang="ja-JP" b="1" dirty="0">
                <a:solidFill>
                  <a:prstClr val="black"/>
                </a:solidFill>
              </a:rPr>
            </a:br>
            <a:r>
              <a:rPr lang="en-US" altLang="ja-JP" b="1" dirty="0">
                <a:solidFill>
                  <a:srgbClr val="9A1616"/>
                </a:solidFill>
              </a:rPr>
              <a:t>(OU Global Campus and Global Village)</a:t>
            </a:r>
            <a:endParaRPr lang="ja-JP" altLang="en-US" b="1" dirty="0">
              <a:solidFill>
                <a:srgbClr val="9A1616"/>
              </a:solidFill>
            </a:endParaRPr>
          </a:p>
          <a:p>
            <a:pPr marL="228600" marR="0" lvl="0" indent="-23040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9A1616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Collaborate 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through overseas campuses 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A1616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(ASEAN 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srgbClr val="9A1616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Campus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9A1616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)</a:t>
            </a:r>
          </a:p>
          <a:p>
            <a:pPr marL="228600" indent="-230400" fontAlgn="base">
              <a:spcAft>
                <a:spcPts val="600"/>
              </a:spcAft>
              <a:buClr>
                <a:srgbClr val="9A1616"/>
              </a:buClr>
              <a:buFont typeface="Wingdings" panose="05000000000000000000" pitchFamily="2" charset="2"/>
              <a:buChar char="l"/>
              <a:defRPr/>
            </a:pPr>
            <a:r>
              <a:rPr lang="en-US" altLang="ja-JP" b="1" dirty="0">
                <a:solidFill>
                  <a:prstClr val="black"/>
                </a:solidFill>
              </a:rPr>
              <a:t>Collaborate at institutional level </a:t>
            </a:r>
            <a:r>
              <a:rPr lang="en-US" altLang="ja-JP" b="1" dirty="0">
                <a:solidFill>
                  <a:srgbClr val="9A1616"/>
                </a:solidFill>
              </a:rPr>
              <a:t>(Global Knowledge Partners)</a:t>
            </a:r>
          </a:p>
          <a:p>
            <a:pPr marR="0" lvl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9A1616"/>
              </a:buClr>
              <a:buSzTx/>
              <a:tabLst/>
              <a:defRPr/>
            </a:pPr>
            <a:endParaRPr kumimoji="1" lang="en-US" altLang="ja-JP" sz="1800" b="1" i="0" u="none" strike="noStrike" kern="1200" cap="none" spc="0" normalizeH="0" baseline="0" noProof="0" dirty="0">
              <a:ln>
                <a:noFill/>
              </a:ln>
              <a:solidFill>
                <a:srgbClr val="9A1616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1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US" altLang="ja-JP" b="1" dirty="0"/>
              <a:t>OU Global </a:t>
            </a:r>
            <a:r>
              <a:rPr lang="en-US" altLang="ja-JP" b="1" dirty="0" smtClean="0"/>
              <a:t>Campus</a:t>
            </a:r>
            <a:endParaRPr lang="ja-JP" altLang="en-US" dirty="0"/>
          </a:p>
        </p:txBody>
      </p:sp>
      <p:grpSp>
        <p:nvGrpSpPr>
          <p:cNvPr id="9" name="グループ化 8"/>
          <p:cNvGrpSpPr/>
          <p:nvPr/>
        </p:nvGrpSpPr>
        <p:grpSpPr>
          <a:xfrm>
            <a:off x="1732547" y="515831"/>
            <a:ext cx="6320180" cy="5957157"/>
            <a:chOff x="621777" y="1869423"/>
            <a:chExt cx="4204739" cy="4177910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837491" y="1869423"/>
              <a:ext cx="3745659" cy="264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endParaRPr kumimoji="1" lang="ja-JP" altLang="en-US" sz="1700" b="0" i="0" u="none" strike="noStrike" kern="1200" baseline="0" dirty="0" smtClean="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8" name="図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871" b="16866"/>
            <a:stretch/>
          </p:blipFill>
          <p:spPr>
            <a:xfrm>
              <a:off x="621777" y="2551846"/>
              <a:ext cx="4204739" cy="3495487"/>
            </a:xfrm>
            <a:prstGeom prst="rect">
              <a:avLst/>
            </a:prstGeom>
          </p:spPr>
        </p:pic>
      </p:grpSp>
      <p:grpSp>
        <p:nvGrpSpPr>
          <p:cNvPr id="18" name="グループ化 17"/>
          <p:cNvGrpSpPr/>
          <p:nvPr/>
        </p:nvGrpSpPr>
        <p:grpSpPr>
          <a:xfrm>
            <a:off x="0" y="937086"/>
            <a:ext cx="8001002" cy="307778"/>
            <a:chOff x="0" y="1117564"/>
            <a:chExt cx="6401908" cy="307778"/>
          </a:xfrm>
        </p:grpSpPr>
        <p:sp>
          <p:nvSpPr>
            <p:cNvPr id="19" name="テキスト ボックス 18"/>
            <p:cNvSpPr txBox="1"/>
            <p:nvPr/>
          </p:nvSpPr>
          <p:spPr>
            <a:xfrm>
              <a:off x="0" y="1117565"/>
              <a:ext cx="6221688" cy="30777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sz="2000" b="1" dirty="0" smtClean="0"/>
                <a:t>     </a:t>
              </a:r>
              <a:r>
                <a:rPr lang="en-US" altLang="ja-JP" sz="2000" b="1" dirty="0" smtClean="0">
                  <a:solidFill>
                    <a:schemeClr val="bg1"/>
                  </a:solidFill>
                </a:rPr>
                <a:t>Osaka </a:t>
              </a:r>
              <a:r>
                <a:rPr lang="en-US" altLang="ja-JP" sz="2000" b="1" dirty="0">
                  <a:solidFill>
                    <a:schemeClr val="bg1"/>
                  </a:solidFill>
                </a:rPr>
                <a:t>University Global Campus</a:t>
              </a:r>
              <a:r>
                <a:rPr lang="en-US" altLang="ja-JP" sz="2000" b="1" dirty="0" smtClean="0">
                  <a:solidFill>
                    <a:schemeClr val="bg1"/>
                  </a:solidFill>
                </a:rPr>
                <a:t>,</a:t>
              </a:r>
              <a:r>
                <a:rPr lang="en-US" altLang="ja-JP" sz="2000" b="1" dirty="0">
                  <a:solidFill>
                    <a:schemeClr val="bg1"/>
                  </a:solidFill>
                </a:rPr>
                <a:t> scheduled to open in </a:t>
              </a:r>
              <a:r>
                <a:rPr lang="en-US" altLang="ja-JP" sz="2000" b="1" dirty="0" smtClean="0">
                  <a:solidFill>
                    <a:schemeClr val="bg1"/>
                  </a:solidFill>
                </a:rPr>
                <a:t>2021</a:t>
              </a:r>
              <a:endParaRPr kumimoji="1" lang="ja-JP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HGPｺﾞｼｯｸE"/>
              </a:endParaRPr>
            </a:p>
          </p:txBody>
        </p:sp>
        <p:sp>
          <p:nvSpPr>
            <p:cNvPr id="20" name="円/楕円 56"/>
            <p:cNvSpPr/>
            <p:nvPr/>
          </p:nvSpPr>
          <p:spPr>
            <a:xfrm>
              <a:off x="6094131" y="1117564"/>
              <a:ext cx="307777" cy="30777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97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ASEAN Campus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79"/>
          <a:stretch/>
        </p:blipFill>
        <p:spPr>
          <a:xfrm>
            <a:off x="-1" y="842536"/>
            <a:ext cx="9144001" cy="559166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テキスト ボックス 17"/>
          <p:cNvSpPr txBox="1"/>
          <p:nvPr/>
        </p:nvSpPr>
        <p:spPr>
          <a:xfrm>
            <a:off x="621778" y="1656494"/>
            <a:ext cx="2328891" cy="2241504"/>
          </a:xfrm>
          <a:prstGeom prst="rect">
            <a:avLst/>
          </a:prstGeom>
          <a:solidFill>
            <a:schemeClr val="accent4"/>
          </a:solidFill>
        </p:spPr>
        <p:txBody>
          <a:bodyPr wrap="square" lIns="108000" tIns="72000" rIns="108000" bIns="108000" rtlCol="0">
            <a:no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Vietnam Campus</a:t>
            </a:r>
          </a:p>
          <a:p>
            <a:r>
              <a:rPr lang="en-US" altLang="ja-JP" sz="1400" b="1" dirty="0">
                <a:solidFill>
                  <a:schemeClr val="bg1"/>
                </a:solidFill>
              </a:rPr>
              <a:t>in Vietnam Academy of</a:t>
            </a:r>
          </a:p>
          <a:p>
            <a:r>
              <a:rPr lang="en-US" altLang="ja-JP" sz="1400" b="1" dirty="0">
                <a:solidFill>
                  <a:schemeClr val="bg1"/>
                </a:solidFill>
              </a:rPr>
              <a:t>Science and Technology</a:t>
            </a:r>
            <a:endParaRPr kumimoji="1" lang="ja-JP" altLang="en-US" sz="14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33950" y="2438032"/>
            <a:ext cx="2104546" cy="1367358"/>
          </a:xfrm>
          <a:prstGeom prst="rect">
            <a:avLst/>
          </a:prstGeom>
        </p:spPr>
      </p:pic>
      <p:sp>
        <p:nvSpPr>
          <p:cNvPr id="19" name="テキスト ボックス 18"/>
          <p:cNvSpPr txBox="1"/>
          <p:nvPr/>
        </p:nvSpPr>
        <p:spPr>
          <a:xfrm>
            <a:off x="621778" y="4044776"/>
            <a:ext cx="2328891" cy="2241504"/>
          </a:xfrm>
          <a:prstGeom prst="rect">
            <a:avLst/>
          </a:prstGeom>
          <a:solidFill>
            <a:schemeClr val="accent4"/>
          </a:solidFill>
        </p:spPr>
        <p:txBody>
          <a:bodyPr wrap="square" lIns="108000" tIns="72000" rIns="108000" bIns="108000" rtlCol="0">
            <a:no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Thailand Campus</a:t>
            </a:r>
          </a:p>
          <a:p>
            <a:r>
              <a:rPr lang="en-US" altLang="ja-JP" sz="1400" b="1" dirty="0">
                <a:solidFill>
                  <a:schemeClr val="bg1"/>
                </a:solidFill>
              </a:rPr>
              <a:t>in Mahidol University</a:t>
            </a:r>
            <a:endParaRPr kumimoji="1" lang="ja-JP" altLang="en-US" sz="14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5951" y="4826314"/>
            <a:ext cx="2102545" cy="1356599"/>
          </a:xfrm>
          <a:prstGeom prst="rect">
            <a:avLst/>
          </a:prstGeom>
        </p:spPr>
      </p:pic>
      <p:sp>
        <p:nvSpPr>
          <p:cNvPr id="22" name="テキスト ボックス 21"/>
          <p:cNvSpPr txBox="1"/>
          <p:nvPr/>
        </p:nvSpPr>
        <p:spPr>
          <a:xfrm>
            <a:off x="4760250" y="4044776"/>
            <a:ext cx="2328891" cy="2241504"/>
          </a:xfrm>
          <a:prstGeom prst="rect">
            <a:avLst/>
          </a:prstGeom>
          <a:solidFill>
            <a:schemeClr val="accent4"/>
          </a:solidFill>
        </p:spPr>
        <p:txBody>
          <a:bodyPr wrap="square" lIns="108000" tIns="72000" rIns="108000" bIns="108000" rtlCol="0">
            <a:noAutofit/>
          </a:bodyPr>
          <a:lstStyle/>
          <a:p>
            <a:r>
              <a:rPr lang="en-US" altLang="ja-JP" sz="1400" b="1" dirty="0">
                <a:solidFill>
                  <a:schemeClr val="bg1"/>
                </a:solidFill>
              </a:rPr>
              <a:t>Indonesia Campus</a:t>
            </a:r>
          </a:p>
          <a:p>
            <a:r>
              <a:rPr lang="en-US" altLang="ja-JP" sz="1400" b="1" dirty="0">
                <a:solidFill>
                  <a:schemeClr val="bg1"/>
                </a:solidFill>
              </a:rPr>
              <a:t>in Bandung Institute</a:t>
            </a:r>
          </a:p>
          <a:p>
            <a:r>
              <a:rPr lang="en-US" altLang="ja-JP" sz="1400" b="1" dirty="0">
                <a:solidFill>
                  <a:schemeClr val="bg1"/>
                </a:solidFill>
              </a:rPr>
              <a:t>of Technology</a:t>
            </a:r>
            <a:endParaRPr kumimoji="1" lang="ja-JP" altLang="en-US" sz="14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4" name="図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4423" y="4826313"/>
            <a:ext cx="2102545" cy="1356599"/>
          </a:xfrm>
          <a:prstGeom prst="rect">
            <a:avLst/>
          </a:prstGeom>
        </p:spPr>
      </p:pic>
      <p:sp>
        <p:nvSpPr>
          <p:cNvPr id="28" name="テキスト ボックス 27"/>
          <p:cNvSpPr txBox="1"/>
          <p:nvPr/>
        </p:nvSpPr>
        <p:spPr>
          <a:xfrm>
            <a:off x="6547514" y="1656495"/>
            <a:ext cx="2328891" cy="2241504"/>
          </a:xfrm>
          <a:prstGeom prst="rect">
            <a:avLst/>
          </a:prstGeom>
          <a:solidFill>
            <a:schemeClr val="accent4"/>
          </a:solidFill>
        </p:spPr>
        <p:txBody>
          <a:bodyPr wrap="square" lIns="108000" tIns="72000" rIns="108000" bIns="108000" rtlCol="0">
            <a:noAutofit/>
          </a:bodyPr>
          <a:lstStyle/>
          <a:p>
            <a:r>
              <a:rPr lang="it-IT" altLang="ja-JP" sz="1400" b="1" dirty="0">
                <a:solidFill>
                  <a:schemeClr val="bg1"/>
                </a:solidFill>
              </a:rPr>
              <a:t>Brunei </a:t>
            </a:r>
            <a:r>
              <a:rPr lang="it-IT" altLang="ja-JP" sz="1400" b="1" dirty="0" smtClean="0">
                <a:solidFill>
                  <a:schemeClr val="bg1"/>
                </a:solidFill>
              </a:rPr>
              <a:t>Campus</a:t>
            </a:r>
          </a:p>
          <a:p>
            <a:r>
              <a:rPr lang="it-IT" altLang="ja-JP" sz="1400" b="1" dirty="0" smtClean="0">
                <a:solidFill>
                  <a:schemeClr val="bg1"/>
                </a:solidFill>
              </a:rPr>
              <a:t>in </a:t>
            </a:r>
            <a:r>
              <a:rPr lang="it-IT" altLang="ja-JP" sz="1400" b="1" dirty="0">
                <a:solidFill>
                  <a:schemeClr val="bg1"/>
                </a:solidFill>
              </a:rPr>
              <a:t>University</a:t>
            </a:r>
          </a:p>
          <a:p>
            <a:r>
              <a:rPr lang="it-IT" altLang="ja-JP" sz="1400" b="1" dirty="0">
                <a:solidFill>
                  <a:schemeClr val="bg1"/>
                </a:solidFill>
              </a:rPr>
              <a:t>Brunei Darussalam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1686" y="2438032"/>
            <a:ext cx="2102545" cy="1387051"/>
          </a:xfrm>
          <a:prstGeom prst="rect">
            <a:avLst/>
          </a:prstGeom>
        </p:spPr>
      </p:pic>
      <p:sp>
        <p:nvSpPr>
          <p:cNvPr id="30" name="フリーフォーム 29"/>
          <p:cNvSpPr/>
          <p:nvPr/>
        </p:nvSpPr>
        <p:spPr>
          <a:xfrm rot="13030794" flipV="1">
            <a:off x="4082300" y="1223413"/>
            <a:ext cx="950817" cy="1117743"/>
          </a:xfrm>
          <a:custGeom>
            <a:avLst/>
            <a:gdLst>
              <a:gd name="connsiteX0" fmla="*/ 1836 w 1069496"/>
              <a:gd name="connsiteY0" fmla="*/ 0 h 758454"/>
              <a:gd name="connsiteX1" fmla="*/ 1837 w 1069496"/>
              <a:gd name="connsiteY1" fmla="*/ 0 h 758454"/>
              <a:gd name="connsiteX2" fmla="*/ 191450 w 1069496"/>
              <a:gd name="connsiteY2" fmla="*/ 0 h 758454"/>
              <a:gd name="connsiteX3" fmla="*/ 974689 w 1069496"/>
              <a:gd name="connsiteY3" fmla="*/ 568841 h 758454"/>
              <a:gd name="connsiteX4" fmla="*/ 1069496 w 1069496"/>
              <a:gd name="connsiteY4" fmla="*/ 568841 h 758454"/>
              <a:gd name="connsiteX5" fmla="*/ 905570 w 1069496"/>
              <a:gd name="connsiteY5" fmla="*/ 758454 h 758454"/>
              <a:gd name="connsiteX6" fmla="*/ 690269 w 1069496"/>
              <a:gd name="connsiteY6" fmla="*/ 568841 h 758454"/>
              <a:gd name="connsiteX7" fmla="*/ 785076 w 1069496"/>
              <a:gd name="connsiteY7" fmla="*/ 568841 h 758454"/>
              <a:gd name="connsiteX8" fmla="*/ 497201 w 1069496"/>
              <a:gd name="connsiteY8" fmla="*/ 158844 h 758454"/>
              <a:gd name="connsiteX9" fmla="*/ 411264 w 1069496"/>
              <a:gd name="connsiteY9" fmla="*/ 106263 h 758454"/>
              <a:gd name="connsiteX10" fmla="*/ 387445 w 1069496"/>
              <a:gd name="connsiteY10" fmla="*/ 91689 h 758454"/>
              <a:gd name="connsiteX11" fmla="*/ 266867 w 1069496"/>
              <a:gd name="connsiteY11" fmla="*/ 41790 h 758454"/>
              <a:gd name="connsiteX12" fmla="*/ 138634 w 1069496"/>
              <a:gd name="connsiteY12" fmla="*/ 10953 h 758454"/>
              <a:gd name="connsiteX13" fmla="*/ 137615 w 1069496"/>
              <a:gd name="connsiteY13" fmla="*/ 10708 h 758454"/>
              <a:gd name="connsiteX14" fmla="*/ 30073 w 1069496"/>
              <a:gd name="connsiteY14" fmla="*/ 2227 h 758454"/>
              <a:gd name="connsiteX15" fmla="*/ 7206 w 1069496"/>
              <a:gd name="connsiteY15" fmla="*/ 1031 h 758454"/>
              <a:gd name="connsiteX16" fmla="*/ 1836 w 1069496"/>
              <a:gd name="connsiteY16" fmla="*/ 0 h 75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9496" h="758454">
                <a:moveTo>
                  <a:pt x="1836" y="0"/>
                </a:moveTo>
                <a:lnTo>
                  <a:pt x="1837" y="0"/>
                </a:lnTo>
                <a:lnTo>
                  <a:pt x="191450" y="0"/>
                </a:lnTo>
                <a:cubicBezTo>
                  <a:pt x="560319" y="0"/>
                  <a:pt x="882472" y="233969"/>
                  <a:pt x="974689" y="568841"/>
                </a:cubicBezTo>
                <a:lnTo>
                  <a:pt x="1069496" y="568841"/>
                </a:lnTo>
                <a:lnTo>
                  <a:pt x="905570" y="758454"/>
                </a:lnTo>
                <a:lnTo>
                  <a:pt x="690269" y="568841"/>
                </a:lnTo>
                <a:lnTo>
                  <a:pt x="785076" y="568841"/>
                </a:lnTo>
                <a:cubicBezTo>
                  <a:pt x="738968" y="401405"/>
                  <a:pt x="635375" y="259195"/>
                  <a:pt x="497201" y="158844"/>
                </a:cubicBezTo>
                <a:lnTo>
                  <a:pt x="411264" y="106263"/>
                </a:lnTo>
                <a:lnTo>
                  <a:pt x="387445" y="91689"/>
                </a:lnTo>
                <a:lnTo>
                  <a:pt x="266867" y="41790"/>
                </a:lnTo>
                <a:lnTo>
                  <a:pt x="138634" y="10953"/>
                </a:lnTo>
                <a:lnTo>
                  <a:pt x="137615" y="10708"/>
                </a:lnTo>
                <a:lnTo>
                  <a:pt x="30073" y="2227"/>
                </a:lnTo>
                <a:lnTo>
                  <a:pt x="7206" y="1031"/>
                </a:lnTo>
                <a:cubicBezTo>
                  <a:pt x="602" y="586"/>
                  <a:pt x="-2114" y="218"/>
                  <a:pt x="183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フリーフォーム 30"/>
          <p:cNvSpPr/>
          <p:nvPr/>
        </p:nvSpPr>
        <p:spPr>
          <a:xfrm rot="10598620" flipV="1">
            <a:off x="3848195" y="1674023"/>
            <a:ext cx="1511939" cy="2049660"/>
          </a:xfrm>
          <a:custGeom>
            <a:avLst/>
            <a:gdLst>
              <a:gd name="connsiteX0" fmla="*/ 1836 w 1069496"/>
              <a:gd name="connsiteY0" fmla="*/ 0 h 758454"/>
              <a:gd name="connsiteX1" fmla="*/ 1837 w 1069496"/>
              <a:gd name="connsiteY1" fmla="*/ 0 h 758454"/>
              <a:gd name="connsiteX2" fmla="*/ 191450 w 1069496"/>
              <a:gd name="connsiteY2" fmla="*/ 0 h 758454"/>
              <a:gd name="connsiteX3" fmla="*/ 974689 w 1069496"/>
              <a:gd name="connsiteY3" fmla="*/ 568841 h 758454"/>
              <a:gd name="connsiteX4" fmla="*/ 1069496 w 1069496"/>
              <a:gd name="connsiteY4" fmla="*/ 568841 h 758454"/>
              <a:gd name="connsiteX5" fmla="*/ 905570 w 1069496"/>
              <a:gd name="connsiteY5" fmla="*/ 758454 h 758454"/>
              <a:gd name="connsiteX6" fmla="*/ 690269 w 1069496"/>
              <a:gd name="connsiteY6" fmla="*/ 568841 h 758454"/>
              <a:gd name="connsiteX7" fmla="*/ 785076 w 1069496"/>
              <a:gd name="connsiteY7" fmla="*/ 568841 h 758454"/>
              <a:gd name="connsiteX8" fmla="*/ 497201 w 1069496"/>
              <a:gd name="connsiteY8" fmla="*/ 158844 h 758454"/>
              <a:gd name="connsiteX9" fmla="*/ 411264 w 1069496"/>
              <a:gd name="connsiteY9" fmla="*/ 106263 h 758454"/>
              <a:gd name="connsiteX10" fmla="*/ 387445 w 1069496"/>
              <a:gd name="connsiteY10" fmla="*/ 91689 h 758454"/>
              <a:gd name="connsiteX11" fmla="*/ 266867 w 1069496"/>
              <a:gd name="connsiteY11" fmla="*/ 41790 h 758454"/>
              <a:gd name="connsiteX12" fmla="*/ 138634 w 1069496"/>
              <a:gd name="connsiteY12" fmla="*/ 10953 h 758454"/>
              <a:gd name="connsiteX13" fmla="*/ 137615 w 1069496"/>
              <a:gd name="connsiteY13" fmla="*/ 10708 h 758454"/>
              <a:gd name="connsiteX14" fmla="*/ 30073 w 1069496"/>
              <a:gd name="connsiteY14" fmla="*/ 2227 h 758454"/>
              <a:gd name="connsiteX15" fmla="*/ 7206 w 1069496"/>
              <a:gd name="connsiteY15" fmla="*/ 1031 h 758454"/>
              <a:gd name="connsiteX16" fmla="*/ 1836 w 1069496"/>
              <a:gd name="connsiteY16" fmla="*/ 0 h 758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69496" h="758454">
                <a:moveTo>
                  <a:pt x="1836" y="0"/>
                </a:moveTo>
                <a:lnTo>
                  <a:pt x="1837" y="0"/>
                </a:lnTo>
                <a:lnTo>
                  <a:pt x="191450" y="0"/>
                </a:lnTo>
                <a:cubicBezTo>
                  <a:pt x="560319" y="0"/>
                  <a:pt x="882472" y="233969"/>
                  <a:pt x="974689" y="568841"/>
                </a:cubicBezTo>
                <a:lnTo>
                  <a:pt x="1069496" y="568841"/>
                </a:lnTo>
                <a:lnTo>
                  <a:pt x="905570" y="758454"/>
                </a:lnTo>
                <a:lnTo>
                  <a:pt x="690269" y="568841"/>
                </a:lnTo>
                <a:lnTo>
                  <a:pt x="785076" y="568841"/>
                </a:lnTo>
                <a:cubicBezTo>
                  <a:pt x="738968" y="401405"/>
                  <a:pt x="635375" y="259195"/>
                  <a:pt x="497201" y="158844"/>
                </a:cubicBezTo>
                <a:lnTo>
                  <a:pt x="411264" y="106263"/>
                </a:lnTo>
                <a:lnTo>
                  <a:pt x="387445" y="91689"/>
                </a:lnTo>
                <a:lnTo>
                  <a:pt x="266867" y="41790"/>
                </a:lnTo>
                <a:lnTo>
                  <a:pt x="138634" y="10953"/>
                </a:lnTo>
                <a:lnTo>
                  <a:pt x="137615" y="10708"/>
                </a:lnTo>
                <a:lnTo>
                  <a:pt x="30073" y="2227"/>
                </a:lnTo>
                <a:lnTo>
                  <a:pt x="7206" y="1031"/>
                </a:lnTo>
                <a:cubicBezTo>
                  <a:pt x="602" y="586"/>
                  <a:pt x="-2114" y="218"/>
                  <a:pt x="1836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円/楕円 34"/>
          <p:cNvSpPr/>
          <p:nvPr/>
        </p:nvSpPr>
        <p:spPr>
          <a:xfrm>
            <a:off x="4353766" y="1796378"/>
            <a:ext cx="2193748" cy="1984893"/>
          </a:xfrm>
          <a:prstGeom prst="ellipse">
            <a:avLst/>
          </a:prstGeom>
          <a:solidFill>
            <a:srgbClr val="FFD3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4414838" y="1967431"/>
            <a:ext cx="2113109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800"/>
              </a:lnSpc>
              <a:spcAft>
                <a:spcPts val="600"/>
              </a:spcAft>
            </a:pPr>
            <a:r>
              <a:rPr lang="en-US" altLang="ja-JP" sz="1600" b="1" u="sng" dirty="0"/>
              <a:t>Fields</a:t>
            </a:r>
            <a:r>
              <a:rPr lang="en-US" altLang="ja-JP" sz="1600" b="1" dirty="0"/>
              <a:t>:</a:t>
            </a:r>
          </a:p>
          <a:p>
            <a:pPr indent="-277171" algn="ctr">
              <a:lnSpc>
                <a:spcPts val="1800"/>
              </a:lnSpc>
            </a:pPr>
            <a:r>
              <a:rPr lang="en-US" altLang="ja-JP" sz="1600" b="1" dirty="0" smtClean="0"/>
              <a:t>bioengineering</a:t>
            </a:r>
            <a:r>
              <a:rPr lang="en-US" altLang="ja-JP" sz="1600" b="1" dirty="0"/>
              <a:t>,</a:t>
            </a:r>
          </a:p>
          <a:p>
            <a:pPr indent="-277171" algn="ctr">
              <a:lnSpc>
                <a:spcPts val="1800"/>
              </a:lnSpc>
            </a:pPr>
            <a:r>
              <a:rPr lang="en-US" altLang="ja-JP" sz="1600" b="1" dirty="0"/>
              <a:t>infectious diseases,</a:t>
            </a:r>
          </a:p>
          <a:p>
            <a:pPr indent="-277171" algn="ctr">
              <a:lnSpc>
                <a:spcPts val="1800"/>
              </a:lnSpc>
            </a:pPr>
            <a:r>
              <a:rPr lang="en-US" altLang="ja-JP" sz="1600" b="1" dirty="0"/>
              <a:t>environmental</a:t>
            </a:r>
          </a:p>
          <a:p>
            <a:pPr indent="-277171" algn="ctr">
              <a:lnSpc>
                <a:spcPts val="1800"/>
              </a:lnSpc>
            </a:pPr>
            <a:r>
              <a:rPr lang="en-US" altLang="ja-JP" sz="1600" b="1" dirty="0"/>
              <a:t>engineering,</a:t>
            </a:r>
          </a:p>
          <a:p>
            <a:pPr indent="-277171" algn="ctr">
              <a:lnSpc>
                <a:spcPts val="1800"/>
              </a:lnSpc>
            </a:pPr>
            <a:r>
              <a:rPr lang="en-US" altLang="ja-JP" sz="1600" b="1" dirty="0"/>
              <a:t>halal science</a:t>
            </a:r>
          </a:p>
          <a:p>
            <a:pPr indent="-277171" algn="ctr">
              <a:lnSpc>
                <a:spcPts val="1800"/>
              </a:lnSpc>
            </a:pPr>
            <a:r>
              <a:rPr lang="en-US" altLang="ja-JP" sz="1600" b="1" dirty="0"/>
              <a:t>and ICT</a:t>
            </a:r>
            <a:endParaRPr kumimoji="1" lang="ja-JP" altLang="en-US" sz="16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フリーフォーム 35"/>
          <p:cNvSpPr/>
          <p:nvPr/>
        </p:nvSpPr>
        <p:spPr>
          <a:xfrm>
            <a:off x="4480776" y="3812221"/>
            <a:ext cx="2128477" cy="0"/>
          </a:xfrm>
          <a:custGeom>
            <a:avLst/>
            <a:gdLst>
              <a:gd name="connsiteX0" fmla="*/ 0 w 2128477"/>
              <a:gd name="connsiteY0" fmla="*/ 0 h 0"/>
              <a:gd name="connsiteX1" fmla="*/ 2128477 w 212847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28477">
                <a:moveTo>
                  <a:pt x="0" y="0"/>
                </a:moveTo>
                <a:lnTo>
                  <a:pt x="2128477" y="0"/>
                </a:lnTo>
              </a:path>
            </a:pathLst>
          </a:cu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フリーフォーム 39"/>
          <p:cNvSpPr/>
          <p:nvPr/>
        </p:nvSpPr>
        <p:spPr>
          <a:xfrm>
            <a:off x="4043184" y="4648872"/>
            <a:ext cx="706931" cy="573891"/>
          </a:xfrm>
          <a:custGeom>
            <a:avLst/>
            <a:gdLst>
              <a:gd name="connsiteX0" fmla="*/ 0 w 706931"/>
              <a:gd name="connsiteY0" fmla="*/ 0 h 822192"/>
              <a:gd name="connsiteX1" fmla="*/ 291993 w 706931"/>
              <a:gd name="connsiteY1" fmla="*/ 0 h 822192"/>
              <a:gd name="connsiteX2" fmla="*/ 291993 w 706931"/>
              <a:gd name="connsiteY2" fmla="*/ 822192 h 822192"/>
              <a:gd name="connsiteX3" fmla="*/ 391885 w 706931"/>
              <a:gd name="connsiteY3" fmla="*/ 822192 h 822192"/>
              <a:gd name="connsiteX4" fmla="*/ 706931 w 706931"/>
              <a:gd name="connsiteY4" fmla="*/ 822192 h 822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6931" h="822192">
                <a:moveTo>
                  <a:pt x="0" y="0"/>
                </a:moveTo>
                <a:lnTo>
                  <a:pt x="291993" y="0"/>
                </a:lnTo>
                <a:lnTo>
                  <a:pt x="291993" y="822192"/>
                </a:lnTo>
                <a:lnTo>
                  <a:pt x="391885" y="822192"/>
                </a:lnTo>
                <a:lnTo>
                  <a:pt x="706931" y="822192"/>
                </a:lnTo>
              </a:path>
            </a:pathLst>
          </a:cu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フリーフォーム 40"/>
          <p:cNvSpPr/>
          <p:nvPr/>
        </p:nvSpPr>
        <p:spPr>
          <a:xfrm>
            <a:off x="2930569" y="3135009"/>
            <a:ext cx="507146" cy="2052000"/>
          </a:xfrm>
          <a:custGeom>
            <a:avLst/>
            <a:gdLst>
              <a:gd name="connsiteX0" fmla="*/ 507146 w 507146"/>
              <a:gd name="connsiteY0" fmla="*/ 0 h 2266790"/>
              <a:gd name="connsiteX1" fmla="*/ 330413 w 507146"/>
              <a:gd name="connsiteY1" fmla="*/ 0 h 2266790"/>
              <a:gd name="connsiteX2" fmla="*/ 330413 w 507146"/>
              <a:gd name="connsiteY2" fmla="*/ 2266790 h 2266790"/>
              <a:gd name="connsiteX3" fmla="*/ 0 w 507146"/>
              <a:gd name="connsiteY3" fmla="*/ 2266790 h 226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146" h="2266790">
                <a:moveTo>
                  <a:pt x="507146" y="0"/>
                </a:moveTo>
                <a:lnTo>
                  <a:pt x="330413" y="0"/>
                </a:lnTo>
                <a:lnTo>
                  <a:pt x="330413" y="2266790"/>
                </a:lnTo>
                <a:lnTo>
                  <a:pt x="0" y="2266790"/>
                </a:lnTo>
              </a:path>
            </a:pathLst>
          </a:cu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フリーフォーム 41"/>
          <p:cNvSpPr/>
          <p:nvPr/>
        </p:nvSpPr>
        <p:spPr>
          <a:xfrm>
            <a:off x="2812356" y="1928281"/>
            <a:ext cx="914400" cy="649920"/>
          </a:xfrm>
          <a:custGeom>
            <a:avLst/>
            <a:gdLst>
              <a:gd name="connsiteX0" fmla="*/ 914400 w 914400"/>
              <a:gd name="connsiteY0" fmla="*/ 361150 h 361150"/>
              <a:gd name="connsiteX1" fmla="*/ 914400 w 914400"/>
              <a:gd name="connsiteY1" fmla="*/ 0 h 361150"/>
              <a:gd name="connsiteX2" fmla="*/ 0 w 914400"/>
              <a:gd name="connsiteY2" fmla="*/ 0 h 36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361150">
                <a:moveTo>
                  <a:pt x="914400" y="361150"/>
                </a:moveTo>
                <a:lnTo>
                  <a:pt x="914400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円/楕円 32"/>
          <p:cNvSpPr/>
          <p:nvPr/>
        </p:nvSpPr>
        <p:spPr>
          <a:xfrm>
            <a:off x="3697120" y="2578201"/>
            <a:ext cx="63982" cy="63982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円/楕円 32"/>
          <p:cNvSpPr/>
          <p:nvPr/>
        </p:nvSpPr>
        <p:spPr>
          <a:xfrm>
            <a:off x="3450961" y="3101365"/>
            <a:ext cx="63982" cy="63982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円/楕円 32"/>
          <p:cNvSpPr/>
          <p:nvPr/>
        </p:nvSpPr>
        <p:spPr>
          <a:xfrm>
            <a:off x="3968039" y="4618188"/>
            <a:ext cx="63982" cy="63982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3" name="円/楕円 32"/>
          <p:cNvSpPr/>
          <p:nvPr/>
        </p:nvSpPr>
        <p:spPr>
          <a:xfrm>
            <a:off x="4408126" y="3781271"/>
            <a:ext cx="63982" cy="63982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846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5" name="グループ化 13314"/>
          <p:cNvGrpSpPr/>
          <p:nvPr/>
        </p:nvGrpSpPr>
        <p:grpSpPr>
          <a:xfrm>
            <a:off x="5010478" y="654293"/>
            <a:ext cx="3932262" cy="1543562"/>
            <a:chOff x="5498322" y="762575"/>
            <a:chExt cx="3215908" cy="1112261"/>
          </a:xfrm>
        </p:grpSpPr>
        <p:pic>
          <p:nvPicPr>
            <p:cNvPr id="13312" name="図 133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98322" y="784399"/>
              <a:ext cx="1574218" cy="1065172"/>
            </a:xfrm>
            <a:prstGeom prst="rect">
              <a:avLst/>
            </a:prstGeom>
          </p:spPr>
        </p:pic>
        <p:pic>
          <p:nvPicPr>
            <p:cNvPr id="13313" name="図 133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3281" y="762575"/>
              <a:ext cx="1580949" cy="1112261"/>
            </a:xfrm>
            <a:prstGeom prst="rect">
              <a:avLst/>
            </a:prstGeom>
          </p:spPr>
        </p:pic>
      </p:grpSp>
      <p:sp>
        <p:nvSpPr>
          <p:cNvPr id="31" name="正方形/長方形 30"/>
          <p:cNvSpPr/>
          <p:nvPr/>
        </p:nvSpPr>
        <p:spPr>
          <a:xfrm>
            <a:off x="1" y="3944075"/>
            <a:ext cx="9144000" cy="261054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5" name="二等辺三角形 24"/>
          <p:cNvSpPr/>
          <p:nvPr/>
        </p:nvSpPr>
        <p:spPr>
          <a:xfrm>
            <a:off x="2772383" y="2188240"/>
            <a:ext cx="3599234" cy="1070526"/>
          </a:xfrm>
          <a:prstGeom prst="triangle">
            <a:avLst/>
          </a:prstGeom>
          <a:ln w="635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6" name="円/楕円 25"/>
          <p:cNvSpPr/>
          <p:nvPr/>
        </p:nvSpPr>
        <p:spPr>
          <a:xfrm>
            <a:off x="5925685" y="2325384"/>
            <a:ext cx="2930977" cy="153731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円/楕円 23"/>
          <p:cNvSpPr/>
          <p:nvPr/>
        </p:nvSpPr>
        <p:spPr>
          <a:xfrm>
            <a:off x="3580071" y="2007680"/>
            <a:ext cx="1863830" cy="5536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円/楕円 22"/>
          <p:cNvSpPr/>
          <p:nvPr/>
        </p:nvSpPr>
        <p:spPr>
          <a:xfrm>
            <a:off x="144380" y="2068070"/>
            <a:ext cx="3178650" cy="1874022"/>
          </a:xfrm>
          <a:prstGeom prst="ellipse">
            <a:avLst/>
          </a:prstGeom>
          <a:solidFill>
            <a:srgbClr val="CBE2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Campus </a:t>
            </a:r>
            <a:r>
              <a:rPr lang="en-US" altLang="ja-JP" b="1" dirty="0"/>
              <a:t>Asia (CA) </a:t>
            </a:r>
            <a:r>
              <a:rPr lang="en-US" altLang="ja-JP" b="1" dirty="0" smtClean="0"/>
              <a:t>Project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/>
        </p:nvSpPr>
        <p:spPr>
          <a:xfrm>
            <a:off x="264703" y="745957"/>
            <a:ext cx="4138850" cy="1192379"/>
          </a:xfrm>
          <a:prstGeom prst="rect">
            <a:avLst/>
          </a:prstGeom>
          <a:solidFill>
            <a:schemeClr val="accent1">
              <a:lumMod val="75000"/>
            </a:schemeClr>
          </a:solidFill>
          <a:ln w="36000">
            <a:noFill/>
          </a:ln>
          <a:effec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65861" y="793940"/>
            <a:ext cx="584887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0975" indent="-180975" fontAlgn="base">
              <a:buFont typeface="Arial" panose="020B0604020202020204" pitchFamily="34" charset="0"/>
              <a:buChar char="•"/>
            </a:pPr>
            <a:r>
              <a:rPr lang="en-US" altLang="ja-JP" b="1" dirty="0" smtClean="0">
                <a:solidFill>
                  <a:schemeClr val="bg1"/>
                </a:solidFill>
              </a:rPr>
              <a:t>Global health leaders to solve </a:t>
            </a:r>
          </a:p>
          <a:p>
            <a:pPr fontAlgn="base"/>
            <a:r>
              <a:rPr lang="en-US" altLang="ja-JP" b="1" dirty="0" smtClean="0">
                <a:solidFill>
                  <a:schemeClr val="bg1"/>
                </a:solidFill>
              </a:rPr>
              <a:t>   global health problem </a:t>
            </a:r>
          </a:p>
          <a:p>
            <a:pPr marL="180975" indent="-180975" fontAlgn="base">
              <a:buFont typeface="Arial" panose="020B0604020202020204" pitchFamily="34" charset="0"/>
              <a:buChar char="•"/>
            </a:pPr>
            <a:r>
              <a:rPr lang="en-US" altLang="ja-JP" b="1" dirty="0" smtClean="0">
                <a:solidFill>
                  <a:schemeClr val="bg1"/>
                </a:solidFill>
              </a:rPr>
              <a:t>Expansion of global research and </a:t>
            </a:r>
          </a:p>
          <a:p>
            <a:pPr fontAlgn="base"/>
            <a:r>
              <a:rPr lang="en-US" altLang="ja-JP" b="1" dirty="0" smtClean="0">
                <a:solidFill>
                  <a:schemeClr val="bg1"/>
                </a:solidFill>
              </a:rPr>
              <a:t>   professional networks</a:t>
            </a:r>
            <a:endParaRPr lang="en-US" altLang="ja-JP" b="1" dirty="0">
              <a:solidFill>
                <a:schemeClr val="bg1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7833" y="2368589"/>
            <a:ext cx="27900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r>
              <a:rPr lang="en-US" altLang="ja-JP" sz="2000" b="1" dirty="0"/>
              <a:t>Shanghai Jiao Tong</a:t>
            </a:r>
            <a:endParaRPr kumimoji="1" lang="ja-JP" altLang="en-US" sz="20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769463" y="2104166"/>
            <a:ext cx="14606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2000" b="1" dirty="0" smtClean="0">
                <a:solidFill>
                  <a:schemeClr val="bg1"/>
                </a:solidFill>
              </a:rPr>
              <a:t>Osaka</a:t>
            </a:r>
            <a:endParaRPr kumimoji="1" lang="ja-JP" altLang="en-US" sz="2000" b="1" i="0" u="none" strike="noStrike" kern="1200" baseline="0" dirty="0" smtClean="0">
              <a:solidFill>
                <a:schemeClr val="bg1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660828" y="2864646"/>
            <a:ext cx="14606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2000" b="1" dirty="0"/>
              <a:t>Yonsei</a:t>
            </a:r>
            <a:endParaRPr kumimoji="1" lang="ja-JP" altLang="en-US" sz="20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821431" y="2723503"/>
            <a:ext cx="14606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2000" b="1" dirty="0"/>
              <a:t>Internship</a:t>
            </a:r>
            <a:endParaRPr kumimoji="1" lang="ja-JP" altLang="en-US" sz="20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793162" y="2792454"/>
            <a:ext cx="2906254" cy="963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4138" indent="-82550" fontAlgn="base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altLang="ja-JP" sz="1600" b="1" dirty="0"/>
              <a:t>Peking</a:t>
            </a:r>
          </a:p>
          <a:p>
            <a:pPr marL="84138" indent="-82550" fontAlgn="base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altLang="ja-JP" sz="1600" b="1" dirty="0"/>
              <a:t>Tsinghua</a:t>
            </a:r>
          </a:p>
          <a:p>
            <a:pPr marL="84138" indent="-82550" fontAlgn="base">
              <a:lnSpc>
                <a:spcPct val="90000"/>
              </a:lnSpc>
              <a:spcAft>
                <a:spcPts val="300"/>
              </a:spcAft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en-US" altLang="ja-JP" sz="1600" b="1" dirty="0"/>
              <a:t>Tianjin U of Traditional </a:t>
            </a:r>
            <a:r>
              <a:rPr lang="en-US" altLang="ja-JP" sz="1600" b="1" dirty="0" smtClean="0"/>
              <a:t>Chinese </a:t>
            </a:r>
            <a:r>
              <a:rPr lang="en-US" altLang="ja-JP" sz="1600" b="1" dirty="0"/>
              <a:t>Medicine</a:t>
            </a:r>
            <a:endParaRPr kumimoji="1" lang="ja-JP" altLang="en-US" sz="16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464586" y="3419565"/>
            <a:ext cx="2461099" cy="3877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600"/>
              </a:spcAft>
              <a:buClr>
                <a:srgbClr val="C00000"/>
              </a:buClr>
            </a:pPr>
            <a:r>
              <a:rPr lang="en-US" altLang="ja-JP" sz="1400" b="1" dirty="0"/>
              <a:t>(Curriculum, Credit Transfer, </a:t>
            </a:r>
            <a:r>
              <a:rPr lang="en-US" altLang="ja-JP" sz="1400" b="1" dirty="0" smtClean="0"/>
              <a:t>Evaluation </a:t>
            </a:r>
            <a:r>
              <a:rPr lang="en-US" altLang="ja-JP" sz="1400" b="1" dirty="0"/>
              <a:t>and Certification)</a:t>
            </a:r>
            <a:endParaRPr kumimoji="1" lang="ja-JP" altLang="en-US" sz="1400" b="1" i="0" u="none" strike="noStrike" kern="1200" baseline="0" dirty="0" smtClean="0">
              <a:solidFill>
                <a:schemeClr val="tx1"/>
              </a:solidFill>
            </a:endParaRPr>
          </a:p>
        </p:txBody>
      </p:sp>
      <p:graphicFrame>
        <p:nvGraphicFramePr>
          <p:cNvPr id="17" name="表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0712994"/>
              </p:ext>
            </p:extLst>
          </p:nvPr>
        </p:nvGraphicFramePr>
        <p:xfrm>
          <a:off x="875486" y="4020718"/>
          <a:ext cx="7981176" cy="2455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40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01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0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0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03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000">
                <a:tc gridSpan="6"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latin typeface="+mn-lt"/>
                        </a:rPr>
                        <a:t>PhD</a:t>
                      </a:r>
                      <a:endParaRPr kumimoji="1" lang="ja-JP" altLang="en-US" sz="1400" b="1" dirty="0">
                        <a:latin typeface="+mn-lt"/>
                      </a:endParaRPr>
                    </a:p>
                  </a:txBody>
                  <a:tcPr marL="72000" marR="180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050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050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05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05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000">
                <a:tc gridSpan="6"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Master</a:t>
                      </a:r>
                      <a:endParaRPr kumimoji="1" lang="ja-JP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180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050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050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050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050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000">
                <a:tc gridSpan="6">
                  <a:txBody>
                    <a:bodyPr/>
                    <a:lstStyle/>
                    <a:p>
                      <a:r>
                        <a:rPr kumimoji="1" lang="en-US" altLang="ja-JP" sz="14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Under Grad</a:t>
                      </a:r>
                      <a:endParaRPr kumimoji="1" lang="ja-JP" altLang="en-US" sz="14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180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050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050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050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 sz="105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280">
                <a:tc gridSpan="6"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kumimoji="1" lang="ja-JP" altLang="en-US" sz="600" b="1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kumimoji="1" lang="ja-JP" altLang="en-US" sz="400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kumimoji="1" lang="ja-JP" altLang="en-US" sz="400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kumimoji="1" lang="ja-JP" altLang="en-US" sz="400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50000"/>
                        </a:lnSpc>
                      </a:pPr>
                      <a:endParaRPr kumimoji="1" lang="ja-JP" altLang="en-US" sz="400" dirty="0">
                        <a:latin typeface="+mn-lt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Period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One month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3 to 6 months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1 to 2 years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OUT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20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20</a:t>
                      </a: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20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40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IN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20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20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latin typeface="+mn-lt"/>
                        </a:rPr>
                        <a:t>20</a:t>
                      </a:r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4000">
                <a:tc rowSpan="3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Lecture, Practice, Seminar, Field and laboratory</a:t>
                      </a:r>
                      <a:endParaRPr kumimoji="1" lang="ja-JP" altLang="en-US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solidFill>
                            <a:schemeClr val="bg1"/>
                          </a:solidFill>
                          <a:latin typeface="+mn-lt"/>
                        </a:rPr>
                        <a:t>Research, Theses</a:t>
                      </a:r>
                      <a:endParaRPr kumimoji="1" lang="ja-JP" altLang="en-US" sz="1200" b="1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3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3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34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19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4000"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kumimoji="1" lang="ja-JP" altLang="en-US" sz="1200" b="1" dirty="0">
                        <a:latin typeface="+mn-lt"/>
                      </a:endParaRPr>
                    </a:p>
                  </a:txBody>
                  <a:tcPr marL="72000" marR="72000" marT="36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b="1" dirty="0" smtClean="0">
                          <a:solidFill>
                            <a:schemeClr val="accent5"/>
                          </a:solidFill>
                          <a:latin typeface="+mn-lt"/>
                        </a:rPr>
                        <a:t>Double degree</a:t>
                      </a:r>
                      <a:endParaRPr kumimoji="1" lang="ja-JP" altLang="en-US" sz="1200" b="1" dirty="0">
                        <a:solidFill>
                          <a:schemeClr val="accent5"/>
                        </a:solidFill>
                        <a:latin typeface="+mn-lt"/>
                      </a:endParaRPr>
                    </a:p>
                  </a:txBody>
                  <a:tcPr marL="72000" marR="72000" marT="36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9" name="グループ化 18"/>
          <p:cNvGrpSpPr/>
          <p:nvPr/>
        </p:nvGrpSpPr>
        <p:grpSpPr>
          <a:xfrm>
            <a:off x="2003898" y="4059630"/>
            <a:ext cx="6799635" cy="900000"/>
            <a:chOff x="2188723" y="4059630"/>
            <a:chExt cx="6614810" cy="900000"/>
          </a:xfrm>
        </p:grpSpPr>
        <p:sp>
          <p:nvSpPr>
            <p:cNvPr id="18" name="角丸四角形 17"/>
            <p:cNvSpPr/>
            <p:nvPr/>
          </p:nvSpPr>
          <p:spPr>
            <a:xfrm>
              <a:off x="2188723" y="4059630"/>
              <a:ext cx="2149813" cy="900000"/>
            </a:xfrm>
            <a:prstGeom prst="roundRect">
              <a:avLst>
                <a:gd name="adj" fmla="val 7799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0" name="角丸四角形 19"/>
            <p:cNvSpPr/>
            <p:nvPr/>
          </p:nvSpPr>
          <p:spPr>
            <a:xfrm>
              <a:off x="4435813" y="4059630"/>
              <a:ext cx="2149813" cy="784744"/>
            </a:xfrm>
            <a:prstGeom prst="roundRect">
              <a:avLst>
                <a:gd name="adj" fmla="val 7799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6653720" y="4059630"/>
              <a:ext cx="2149813" cy="238211"/>
            </a:xfrm>
            <a:prstGeom prst="roundRect">
              <a:avLst>
                <a:gd name="adj" fmla="val 7799"/>
              </a:avLst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sp>
        <p:nvSpPr>
          <p:cNvPr id="27" name="テキスト ボックス 26"/>
          <p:cNvSpPr txBox="1"/>
          <p:nvPr/>
        </p:nvSpPr>
        <p:spPr>
          <a:xfrm>
            <a:off x="2183679" y="4338086"/>
            <a:ext cx="18719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2000" b="1" dirty="0"/>
              <a:t>Short</a:t>
            </a:r>
            <a:endParaRPr kumimoji="1" lang="ja-JP" altLang="en-US" sz="20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489134" y="4251691"/>
            <a:ext cx="18719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2000" b="1" dirty="0"/>
              <a:t>Middle</a:t>
            </a:r>
            <a:endParaRPr kumimoji="1" lang="ja-JP" altLang="en-US" sz="20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775134" y="4008896"/>
            <a:ext cx="18719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2000" b="1" dirty="0"/>
              <a:t>Long</a:t>
            </a:r>
            <a:endParaRPr kumimoji="1" lang="ja-JP" altLang="en-US" sz="2000" b="1" i="0" u="none" strike="noStrike" kern="1200" baseline="0" dirty="0" smtClean="0">
              <a:solidFill>
                <a:schemeClr val="tx1"/>
              </a:solidFill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 rot="5400000">
            <a:off x="164524" y="4313608"/>
            <a:ext cx="977220" cy="391445"/>
          </a:xfrm>
          <a:prstGeom prst="rect">
            <a:avLst/>
          </a:prstGeom>
          <a:solidFill>
            <a:schemeClr val="accent5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fontAlgn="base"/>
            <a:r>
              <a:rPr lang="en-US" altLang="ja-JP" sz="1600" b="1" dirty="0">
                <a:solidFill>
                  <a:schemeClr val="bg1"/>
                </a:solidFill>
              </a:rPr>
              <a:t>Student</a:t>
            </a:r>
            <a:endParaRPr kumimoji="1" lang="ja-JP" altLang="en-US" sz="1600" b="1" i="0" u="none" strike="noStrike" kern="1200" baseline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78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Strategic Partnerships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0" y="830506"/>
            <a:ext cx="9144000" cy="5597868"/>
          </a:xfrm>
          <a:prstGeom prst="rect">
            <a:avLst/>
          </a:prstGeom>
          <a:gradFill>
            <a:gsLst>
              <a:gs pos="0">
                <a:schemeClr val="bg1"/>
              </a:gs>
              <a:gs pos="35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815" t="-3816" r="4555" b="-3816"/>
          <a:stretch/>
        </p:blipFill>
        <p:spPr>
          <a:xfrm>
            <a:off x="1" y="830505"/>
            <a:ext cx="9144000" cy="5035110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293" y="2007531"/>
            <a:ext cx="373431" cy="256498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057" y="1956716"/>
            <a:ext cx="372821" cy="24987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8269" y="3172953"/>
            <a:ext cx="372821" cy="250009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468" y="1907235"/>
            <a:ext cx="372963" cy="250105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6934" y="2032288"/>
            <a:ext cx="372821" cy="250009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9816" y="2841940"/>
            <a:ext cx="252424" cy="252424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863" y="3128405"/>
            <a:ext cx="372821" cy="250009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419" y="2517662"/>
            <a:ext cx="372821" cy="250009"/>
          </a:xfrm>
          <a:prstGeom prst="rect">
            <a:avLst/>
          </a:prstGeom>
        </p:spPr>
      </p:pic>
      <p:sp>
        <p:nvSpPr>
          <p:cNvPr id="26" name="円/楕円 25"/>
          <p:cNvSpPr/>
          <p:nvPr/>
        </p:nvSpPr>
        <p:spPr>
          <a:xfrm>
            <a:off x="757113" y="2294598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円/楕円 26"/>
          <p:cNvSpPr/>
          <p:nvPr/>
        </p:nvSpPr>
        <p:spPr>
          <a:xfrm>
            <a:off x="695798" y="2190629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8" name="円/楕円 27"/>
          <p:cNvSpPr/>
          <p:nvPr/>
        </p:nvSpPr>
        <p:spPr>
          <a:xfrm>
            <a:off x="933061" y="2305261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9" name="円/楕円 28"/>
          <p:cNvSpPr/>
          <p:nvPr/>
        </p:nvSpPr>
        <p:spPr>
          <a:xfrm>
            <a:off x="1204981" y="2073328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0" name="円/楕円 29"/>
          <p:cNvSpPr/>
          <p:nvPr/>
        </p:nvSpPr>
        <p:spPr>
          <a:xfrm>
            <a:off x="1077019" y="2401233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1" name="円/楕円 30"/>
          <p:cNvSpPr/>
          <p:nvPr/>
        </p:nvSpPr>
        <p:spPr>
          <a:xfrm>
            <a:off x="986379" y="2481210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2" name="円/楕円 31"/>
          <p:cNvSpPr/>
          <p:nvPr/>
        </p:nvSpPr>
        <p:spPr>
          <a:xfrm>
            <a:off x="3300370" y="3491581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3" name="円/楕円 32"/>
          <p:cNvSpPr/>
          <p:nvPr/>
        </p:nvSpPr>
        <p:spPr>
          <a:xfrm>
            <a:off x="3814887" y="3030382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円/楕円 34"/>
          <p:cNvSpPr/>
          <p:nvPr/>
        </p:nvSpPr>
        <p:spPr>
          <a:xfrm>
            <a:off x="6760695" y="2526529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6" name="円/楕円 35"/>
          <p:cNvSpPr/>
          <p:nvPr/>
        </p:nvSpPr>
        <p:spPr>
          <a:xfrm>
            <a:off x="6827342" y="2849101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7" name="円/楕円 36"/>
          <p:cNvSpPr/>
          <p:nvPr/>
        </p:nvSpPr>
        <p:spPr>
          <a:xfrm>
            <a:off x="7843046" y="2603839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テキスト ボックス 37"/>
          <p:cNvSpPr txBox="1"/>
          <p:nvPr/>
        </p:nvSpPr>
        <p:spPr>
          <a:xfrm>
            <a:off x="613862" y="1708885"/>
            <a:ext cx="2519366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/>
              <a:t>University </a:t>
            </a:r>
            <a:r>
              <a:rPr lang="en-US" altLang="ja-JP" sz="1200" b="1" dirty="0" smtClean="0"/>
              <a:t>of Groningen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684" y="1490756"/>
            <a:ext cx="372822" cy="250010"/>
          </a:xfrm>
          <a:prstGeom prst="rect">
            <a:avLst/>
          </a:prstGeom>
        </p:spPr>
      </p:pic>
      <p:sp>
        <p:nvSpPr>
          <p:cNvPr id="40" name="フリーフォーム 39"/>
          <p:cNvSpPr/>
          <p:nvPr/>
        </p:nvSpPr>
        <p:spPr>
          <a:xfrm>
            <a:off x="871745" y="1954594"/>
            <a:ext cx="98991" cy="385021"/>
          </a:xfrm>
          <a:custGeom>
            <a:avLst/>
            <a:gdLst>
              <a:gd name="connsiteX0" fmla="*/ 143010 w 143010"/>
              <a:gd name="connsiteY0" fmla="*/ 550373 h 550373"/>
              <a:gd name="connsiteX1" fmla="*/ 0 w 143010"/>
              <a:gd name="connsiteY1" fmla="*/ 212349 h 550373"/>
              <a:gd name="connsiteX2" fmla="*/ 0 w 143010"/>
              <a:gd name="connsiteY2" fmla="*/ 0 h 55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010" h="550373">
                <a:moveTo>
                  <a:pt x="143010" y="550373"/>
                </a:moveTo>
                <a:lnTo>
                  <a:pt x="0" y="21234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246801" y="1177606"/>
            <a:ext cx="2435727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/>
              <a:t>The </a:t>
            </a:r>
            <a:r>
              <a:rPr lang="en-US" altLang="ja-JP" sz="1200" b="1" dirty="0" smtClean="0"/>
              <a:t>University of </a:t>
            </a:r>
            <a:r>
              <a:rPr lang="en-US" altLang="ja-JP" sz="1200" b="1" dirty="0"/>
              <a:t>Edinburgh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2" name="テキスト ボックス 41"/>
          <p:cNvSpPr txBox="1"/>
          <p:nvPr/>
        </p:nvSpPr>
        <p:spPr>
          <a:xfrm>
            <a:off x="638498" y="3125990"/>
            <a:ext cx="2177248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 smtClean="0"/>
              <a:t>University College London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3" name="図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974" y="972847"/>
            <a:ext cx="372821" cy="250009"/>
          </a:xfrm>
          <a:prstGeom prst="rect">
            <a:avLst/>
          </a:prstGeom>
        </p:spPr>
      </p:pic>
      <p:sp>
        <p:nvSpPr>
          <p:cNvPr id="44" name="フリーフォーム 43"/>
          <p:cNvSpPr/>
          <p:nvPr/>
        </p:nvSpPr>
        <p:spPr>
          <a:xfrm>
            <a:off x="390028" y="1388169"/>
            <a:ext cx="333691" cy="838771"/>
          </a:xfrm>
          <a:custGeom>
            <a:avLst/>
            <a:gdLst>
              <a:gd name="connsiteX0" fmla="*/ 143010 w 143010"/>
              <a:gd name="connsiteY0" fmla="*/ 550373 h 550373"/>
              <a:gd name="connsiteX1" fmla="*/ 0 w 143010"/>
              <a:gd name="connsiteY1" fmla="*/ 212349 h 550373"/>
              <a:gd name="connsiteX2" fmla="*/ 0 w 143010"/>
              <a:gd name="connsiteY2" fmla="*/ 0 h 550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010" h="550373">
                <a:moveTo>
                  <a:pt x="143010" y="550373"/>
                </a:moveTo>
                <a:lnTo>
                  <a:pt x="0" y="212349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フリーフォーム 44"/>
          <p:cNvSpPr/>
          <p:nvPr/>
        </p:nvSpPr>
        <p:spPr>
          <a:xfrm>
            <a:off x="780056" y="2322281"/>
            <a:ext cx="45719" cy="836394"/>
          </a:xfrm>
          <a:custGeom>
            <a:avLst/>
            <a:gdLst>
              <a:gd name="connsiteX0" fmla="*/ 0 w 0"/>
              <a:gd name="connsiteY0" fmla="*/ 0 h 654381"/>
              <a:gd name="connsiteX1" fmla="*/ 0 w 0"/>
              <a:gd name="connsiteY1" fmla="*/ 654381 h 65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54381">
                <a:moveTo>
                  <a:pt x="0" y="0"/>
                </a:moveTo>
                <a:lnTo>
                  <a:pt x="0" y="654381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テキスト ボックス 45"/>
          <p:cNvSpPr txBox="1"/>
          <p:nvPr/>
        </p:nvSpPr>
        <p:spPr>
          <a:xfrm>
            <a:off x="1487820" y="2228923"/>
            <a:ext cx="2519366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 smtClean="0"/>
              <a:t>Karolinska Institutet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" name="フリーフォーム 46"/>
          <p:cNvSpPr/>
          <p:nvPr/>
        </p:nvSpPr>
        <p:spPr>
          <a:xfrm>
            <a:off x="1243757" y="2105598"/>
            <a:ext cx="260019" cy="242685"/>
          </a:xfrm>
          <a:custGeom>
            <a:avLst/>
            <a:gdLst>
              <a:gd name="connsiteX0" fmla="*/ 260019 w 260019"/>
              <a:gd name="connsiteY0" fmla="*/ 242685 h 242685"/>
              <a:gd name="connsiteX1" fmla="*/ 0 w 260019"/>
              <a:gd name="connsiteY1" fmla="*/ 0 h 24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019" h="242685">
                <a:moveTo>
                  <a:pt x="260019" y="242685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1808510" y="2463878"/>
            <a:ext cx="2519366" cy="3681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ja-JP" sz="1200" b="1" dirty="0"/>
              <a:t>Goethe </a:t>
            </a:r>
            <a:r>
              <a:rPr lang="en-US" altLang="ja-JP" sz="1200" b="1" dirty="0" smtClean="0"/>
              <a:t>University </a:t>
            </a:r>
          </a:p>
          <a:p>
            <a:pPr>
              <a:lnSpc>
                <a:spcPct val="80000"/>
              </a:lnSpc>
            </a:pPr>
            <a:r>
              <a:rPr lang="en-US" altLang="ja-JP" sz="1200" b="1" dirty="0" smtClean="0"/>
              <a:t>Frankfurt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9" name="フリーフォーム 48"/>
          <p:cNvSpPr/>
          <p:nvPr/>
        </p:nvSpPr>
        <p:spPr>
          <a:xfrm>
            <a:off x="1105080" y="2421956"/>
            <a:ext cx="298069" cy="181884"/>
          </a:xfrm>
          <a:custGeom>
            <a:avLst/>
            <a:gdLst>
              <a:gd name="connsiteX0" fmla="*/ 260019 w 260019"/>
              <a:gd name="connsiteY0" fmla="*/ 242685 h 242685"/>
              <a:gd name="connsiteX1" fmla="*/ 0 w 260019"/>
              <a:gd name="connsiteY1" fmla="*/ 0 h 24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019" h="242685">
                <a:moveTo>
                  <a:pt x="260019" y="242685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1808510" y="2826967"/>
            <a:ext cx="614000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/>
              <a:t>EPFL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" name="フリーフォーム 50"/>
          <p:cNvSpPr/>
          <p:nvPr/>
        </p:nvSpPr>
        <p:spPr>
          <a:xfrm>
            <a:off x="1014073" y="2508629"/>
            <a:ext cx="509473" cy="453530"/>
          </a:xfrm>
          <a:custGeom>
            <a:avLst/>
            <a:gdLst>
              <a:gd name="connsiteX0" fmla="*/ 260019 w 260019"/>
              <a:gd name="connsiteY0" fmla="*/ 242685 h 242685"/>
              <a:gd name="connsiteX1" fmla="*/ 0 w 260019"/>
              <a:gd name="connsiteY1" fmla="*/ 0 h 24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019" h="242685">
                <a:moveTo>
                  <a:pt x="260019" y="242685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2" name="テキスト ボックス 51"/>
          <p:cNvSpPr txBox="1"/>
          <p:nvPr/>
        </p:nvSpPr>
        <p:spPr>
          <a:xfrm>
            <a:off x="3446629" y="2188594"/>
            <a:ext cx="2519366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/>
              <a:t>Shanghai Jiao</a:t>
            </a:r>
          </a:p>
          <a:p>
            <a:r>
              <a:rPr lang="en-US" altLang="ja-JP" sz="1200" b="1" dirty="0"/>
              <a:t>Tong University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3" name="フリーフォーム 52"/>
          <p:cNvSpPr/>
          <p:nvPr/>
        </p:nvSpPr>
        <p:spPr>
          <a:xfrm>
            <a:off x="3653267" y="2599634"/>
            <a:ext cx="193612" cy="480257"/>
          </a:xfrm>
          <a:custGeom>
            <a:avLst/>
            <a:gdLst>
              <a:gd name="connsiteX0" fmla="*/ 260019 w 260019"/>
              <a:gd name="connsiteY0" fmla="*/ 242685 h 242685"/>
              <a:gd name="connsiteX1" fmla="*/ 0 w 260019"/>
              <a:gd name="connsiteY1" fmla="*/ 0 h 24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019" h="242685">
                <a:moveTo>
                  <a:pt x="260019" y="242685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3365406" y="3162940"/>
            <a:ext cx="2519366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 smtClean="0"/>
              <a:t>Mahidol University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5" name="フリーフォーム 54"/>
          <p:cNvSpPr/>
          <p:nvPr/>
        </p:nvSpPr>
        <p:spPr>
          <a:xfrm flipV="1">
            <a:off x="3336909" y="3378414"/>
            <a:ext cx="316357" cy="148621"/>
          </a:xfrm>
          <a:custGeom>
            <a:avLst/>
            <a:gdLst>
              <a:gd name="connsiteX0" fmla="*/ 260019 w 260019"/>
              <a:gd name="connsiteY0" fmla="*/ 242685 h 242685"/>
              <a:gd name="connsiteX1" fmla="*/ 0 w 260019"/>
              <a:gd name="connsiteY1" fmla="*/ 0 h 24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019" h="242685">
                <a:moveTo>
                  <a:pt x="260019" y="242685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5599650" y="2234777"/>
            <a:ext cx="1543485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/>
              <a:t>University </a:t>
            </a:r>
            <a:r>
              <a:rPr lang="en-US" altLang="ja-JP" sz="1200" b="1" dirty="0" smtClean="0"/>
              <a:t>of</a:t>
            </a:r>
            <a:endParaRPr lang="en-US" altLang="ja-JP" sz="1200" b="1" dirty="0"/>
          </a:p>
          <a:p>
            <a:r>
              <a:rPr lang="en-US" altLang="ja-JP" sz="1200" b="1" dirty="0"/>
              <a:t>Washington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9" name="フリーフォーム 58"/>
          <p:cNvSpPr/>
          <p:nvPr/>
        </p:nvSpPr>
        <p:spPr>
          <a:xfrm>
            <a:off x="6523703" y="2564534"/>
            <a:ext cx="270387" cy="0"/>
          </a:xfrm>
          <a:custGeom>
            <a:avLst/>
            <a:gdLst>
              <a:gd name="connsiteX0" fmla="*/ 270387 w 270387"/>
              <a:gd name="connsiteY0" fmla="*/ 0 h 0"/>
              <a:gd name="connsiteX1" fmla="*/ 0 w 27038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387">
                <a:moveTo>
                  <a:pt x="270387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979473" y="2972215"/>
            <a:ext cx="2944582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/>
              <a:t>University </a:t>
            </a:r>
            <a:r>
              <a:rPr lang="en-US" altLang="ja-JP" sz="1200" b="1" dirty="0" smtClean="0"/>
              <a:t>of California, </a:t>
            </a:r>
          </a:p>
          <a:p>
            <a:r>
              <a:rPr lang="en-US" altLang="ja-JP" sz="1200" b="1" dirty="0" smtClean="0"/>
              <a:t>Berkeley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1" name="図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9883" y="2568146"/>
            <a:ext cx="372821" cy="250009"/>
          </a:xfrm>
          <a:prstGeom prst="rect">
            <a:avLst/>
          </a:prstGeom>
        </p:spPr>
      </p:pic>
      <p:sp>
        <p:nvSpPr>
          <p:cNvPr id="62" name="フリーフォーム 61"/>
          <p:cNvSpPr/>
          <p:nvPr/>
        </p:nvSpPr>
        <p:spPr>
          <a:xfrm flipV="1">
            <a:off x="6862916" y="2838363"/>
            <a:ext cx="116557" cy="45719"/>
          </a:xfrm>
          <a:custGeom>
            <a:avLst/>
            <a:gdLst>
              <a:gd name="connsiteX0" fmla="*/ 270387 w 270387"/>
              <a:gd name="connsiteY0" fmla="*/ 0 h 0"/>
              <a:gd name="connsiteX1" fmla="*/ 0 w 27038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0387">
                <a:moveTo>
                  <a:pt x="270387" y="0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7224431" y="2105884"/>
            <a:ext cx="1759616" cy="257369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/>
              <a:t>University </a:t>
            </a:r>
            <a:r>
              <a:rPr lang="en-US" altLang="ja-JP" sz="1200" b="1" dirty="0" smtClean="0"/>
              <a:t>of Toronto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5" name="フリーフォーム 64"/>
          <p:cNvSpPr/>
          <p:nvPr/>
        </p:nvSpPr>
        <p:spPr>
          <a:xfrm>
            <a:off x="7622458" y="2313811"/>
            <a:ext cx="255639" cy="322007"/>
          </a:xfrm>
          <a:custGeom>
            <a:avLst/>
            <a:gdLst>
              <a:gd name="connsiteX0" fmla="*/ 255639 w 255639"/>
              <a:gd name="connsiteY0" fmla="*/ 322007 h 322007"/>
              <a:gd name="connsiteX1" fmla="*/ 0 w 255639"/>
              <a:gd name="connsiteY1" fmla="*/ 0 h 322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639" h="322007">
                <a:moveTo>
                  <a:pt x="255639" y="322007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551157" y="3714676"/>
            <a:ext cx="32580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ja-JP" sz="2400" b="1" dirty="0"/>
              <a:t>Global Knowledge</a:t>
            </a:r>
          </a:p>
          <a:p>
            <a:r>
              <a:rPr lang="en-US" altLang="ja-JP" sz="2400" b="1" dirty="0"/>
              <a:t>Partners</a:t>
            </a:r>
            <a:endParaRPr kumimoji="1" lang="ja-JP" altLang="en-US" sz="2400" b="0" i="0" u="none" strike="noStrike" kern="1200" baseline="0" dirty="0" smtClean="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67" name="テキスト ボックス 66"/>
          <p:cNvSpPr txBox="1"/>
          <p:nvPr/>
        </p:nvSpPr>
        <p:spPr>
          <a:xfrm>
            <a:off x="551158" y="4464877"/>
            <a:ext cx="4854222" cy="18081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30400" fontAlgn="base">
              <a:spcAft>
                <a:spcPts val="300"/>
              </a:spcAft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ja-JP" sz="1500" b="1" dirty="0"/>
              <a:t>Cross-domain joint research</a:t>
            </a:r>
          </a:p>
          <a:p>
            <a:pPr marL="228600" indent="-230400" fontAlgn="base">
              <a:spcAft>
                <a:spcPts val="300"/>
              </a:spcAft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ja-JP" sz="1500" b="1" dirty="0"/>
              <a:t>International industry-university </a:t>
            </a:r>
            <a:r>
              <a:rPr lang="en-US" altLang="ja-JP" sz="1500" b="1" dirty="0" smtClean="0"/>
              <a:t/>
            </a:r>
            <a:br>
              <a:rPr lang="en-US" altLang="ja-JP" sz="1500" b="1" dirty="0" smtClean="0"/>
            </a:br>
            <a:r>
              <a:rPr lang="en-US" altLang="ja-JP" sz="1500" b="1" dirty="0" smtClean="0"/>
              <a:t>collaboration</a:t>
            </a:r>
            <a:endParaRPr lang="en-US" altLang="ja-JP" sz="1500" b="1" dirty="0"/>
          </a:p>
          <a:p>
            <a:pPr marL="228600" indent="-230400" fontAlgn="base">
              <a:spcAft>
                <a:spcPts val="300"/>
              </a:spcAft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ja-JP" sz="1500" b="1" dirty="0"/>
              <a:t>Cross-appointments</a:t>
            </a:r>
          </a:p>
          <a:p>
            <a:pPr marL="228600" indent="-230400" fontAlgn="base">
              <a:spcAft>
                <a:spcPts val="300"/>
              </a:spcAft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ja-JP" sz="1500" b="1" dirty="0" smtClean="0"/>
              <a:t>Admit/dispatch </a:t>
            </a:r>
            <a:r>
              <a:rPr lang="en-US" altLang="ja-JP" sz="1500" b="1" dirty="0"/>
              <a:t>young researchers</a:t>
            </a:r>
          </a:p>
          <a:p>
            <a:pPr marL="228600" indent="-230400" fontAlgn="base">
              <a:spcAft>
                <a:spcPts val="300"/>
              </a:spcAft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ja-JP" sz="1500" b="1" dirty="0"/>
              <a:t>Joint programs</a:t>
            </a:r>
          </a:p>
          <a:p>
            <a:pPr marL="228600" indent="-230400" fontAlgn="base">
              <a:spcAft>
                <a:spcPts val="300"/>
              </a:spcAft>
              <a:buClr>
                <a:schemeClr val="accent5"/>
              </a:buClr>
              <a:buFont typeface="Wingdings" panose="05000000000000000000" pitchFamily="2" charset="2"/>
              <a:buChar char="l"/>
            </a:pPr>
            <a:r>
              <a:rPr lang="en-US" altLang="ja-JP" sz="1500" b="1" dirty="0"/>
              <a:t>Operation of mutual liaison offices</a:t>
            </a:r>
            <a:endParaRPr kumimoji="1" lang="ja-JP" altLang="en-US" sz="1500" b="1" i="0" u="none" strike="noStrike" kern="1200" baseline="0" dirty="0" smtClean="0">
              <a:solidFill>
                <a:schemeClr val="accent5"/>
              </a:solidFill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661" y="3994970"/>
            <a:ext cx="372821" cy="250009"/>
          </a:xfrm>
          <a:prstGeom prst="rect">
            <a:avLst/>
          </a:prstGeom>
        </p:spPr>
      </p:pic>
      <p:sp>
        <p:nvSpPr>
          <p:cNvPr id="56" name="テキスト ボックス 55"/>
          <p:cNvSpPr txBox="1"/>
          <p:nvPr/>
        </p:nvSpPr>
        <p:spPr>
          <a:xfrm>
            <a:off x="3896381" y="4212896"/>
            <a:ext cx="1116683" cy="442035"/>
          </a:xfrm>
          <a:prstGeom prst="rect">
            <a:avLst/>
          </a:prstGeom>
          <a:noFill/>
        </p:spPr>
        <p:txBody>
          <a:bodyPr wrap="square" lIns="36000" tIns="36000" rIns="36000" bIns="36000" rtlCol="0" anchor="ctr" anchorCtr="0">
            <a:spAutoFit/>
          </a:bodyPr>
          <a:lstStyle/>
          <a:p>
            <a:r>
              <a:rPr lang="en-US" altLang="ja-JP" sz="1200" b="1" dirty="0"/>
              <a:t>Monash</a:t>
            </a:r>
          </a:p>
          <a:p>
            <a:r>
              <a:rPr lang="en-US" altLang="ja-JP" sz="1200" b="1" dirty="0"/>
              <a:t>University</a:t>
            </a:r>
            <a:endParaRPr kumimoji="1" lang="ja-JP" altLang="en-US" sz="1200" b="1" i="0" u="none" strike="noStrike" kern="1200" baseline="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円/楕円 33"/>
          <p:cNvSpPr/>
          <p:nvPr/>
        </p:nvSpPr>
        <p:spPr>
          <a:xfrm>
            <a:off x="4412046" y="5016469"/>
            <a:ext cx="63982" cy="639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7" name="フリーフォーム 56"/>
          <p:cNvSpPr/>
          <p:nvPr/>
        </p:nvSpPr>
        <p:spPr>
          <a:xfrm>
            <a:off x="4173967" y="4654931"/>
            <a:ext cx="266622" cy="401105"/>
          </a:xfrm>
          <a:custGeom>
            <a:avLst/>
            <a:gdLst>
              <a:gd name="connsiteX0" fmla="*/ 260019 w 260019"/>
              <a:gd name="connsiteY0" fmla="*/ 242685 h 242685"/>
              <a:gd name="connsiteX1" fmla="*/ 0 w 260019"/>
              <a:gd name="connsiteY1" fmla="*/ 0 h 24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0019" h="242685">
                <a:moveTo>
                  <a:pt x="260019" y="242685"/>
                </a:move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74" name="グループ化 73"/>
          <p:cNvGrpSpPr/>
          <p:nvPr/>
        </p:nvGrpSpPr>
        <p:grpSpPr>
          <a:xfrm>
            <a:off x="4065767" y="2965694"/>
            <a:ext cx="4639981" cy="3330575"/>
            <a:chOff x="4376345" y="3170238"/>
            <a:chExt cx="3273425" cy="3330575"/>
          </a:xfrm>
        </p:grpSpPr>
        <p:sp>
          <p:nvSpPr>
            <p:cNvPr id="71" name="Freeform 5"/>
            <p:cNvSpPr>
              <a:spLocks/>
            </p:cNvSpPr>
            <p:nvPr/>
          </p:nvSpPr>
          <p:spPr bwMode="auto">
            <a:xfrm>
              <a:off x="4376345" y="5522913"/>
              <a:ext cx="3273425" cy="977900"/>
            </a:xfrm>
            <a:custGeom>
              <a:avLst/>
              <a:gdLst>
                <a:gd name="T0" fmla="*/ 2062 w 2062"/>
                <a:gd name="T1" fmla="*/ 616 h 616"/>
                <a:gd name="T2" fmla="*/ 1758 w 2062"/>
                <a:gd name="T3" fmla="*/ 0 h 616"/>
                <a:gd name="T4" fmla="*/ 303 w 2062"/>
                <a:gd name="T5" fmla="*/ 0 h 616"/>
                <a:gd name="T6" fmla="*/ 0 w 2062"/>
                <a:gd name="T7" fmla="*/ 616 h 616"/>
                <a:gd name="T8" fmla="*/ 2062 w 2062"/>
                <a:gd name="T9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2" h="616">
                  <a:moveTo>
                    <a:pt x="2062" y="616"/>
                  </a:moveTo>
                  <a:lnTo>
                    <a:pt x="1758" y="0"/>
                  </a:lnTo>
                  <a:lnTo>
                    <a:pt x="303" y="0"/>
                  </a:lnTo>
                  <a:lnTo>
                    <a:pt x="0" y="616"/>
                  </a:lnTo>
                  <a:lnTo>
                    <a:pt x="2062" y="616"/>
                  </a:lnTo>
                  <a:close/>
                </a:path>
              </a:pathLst>
            </a:custGeom>
            <a:solidFill>
              <a:srgbClr val="54B1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72" name="Freeform 6"/>
            <p:cNvSpPr>
              <a:spLocks/>
            </p:cNvSpPr>
            <p:nvPr/>
          </p:nvSpPr>
          <p:spPr bwMode="auto">
            <a:xfrm>
              <a:off x="5335195" y="3170238"/>
              <a:ext cx="1358900" cy="1381125"/>
            </a:xfrm>
            <a:custGeom>
              <a:avLst/>
              <a:gdLst>
                <a:gd name="T0" fmla="*/ 427 w 856"/>
                <a:gd name="T1" fmla="*/ 0 h 870"/>
                <a:gd name="T2" fmla="*/ 0 w 856"/>
                <a:gd name="T3" fmla="*/ 870 h 870"/>
                <a:gd name="T4" fmla="*/ 856 w 856"/>
                <a:gd name="T5" fmla="*/ 870 h 870"/>
                <a:gd name="T6" fmla="*/ 427 w 856"/>
                <a:gd name="T7" fmla="*/ 0 h 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6" h="870">
                  <a:moveTo>
                    <a:pt x="427" y="0"/>
                  </a:moveTo>
                  <a:lnTo>
                    <a:pt x="0" y="870"/>
                  </a:lnTo>
                  <a:lnTo>
                    <a:pt x="856" y="870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5F5C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  <p:sp>
          <p:nvSpPr>
            <p:cNvPr id="73" name="Freeform 7"/>
            <p:cNvSpPr>
              <a:spLocks/>
            </p:cNvSpPr>
            <p:nvPr/>
          </p:nvSpPr>
          <p:spPr bwMode="auto">
            <a:xfrm>
              <a:off x="4857358" y="4551363"/>
              <a:ext cx="2309813" cy="971550"/>
            </a:xfrm>
            <a:custGeom>
              <a:avLst/>
              <a:gdLst>
                <a:gd name="T0" fmla="*/ 1157 w 1455"/>
                <a:gd name="T1" fmla="*/ 0 h 612"/>
                <a:gd name="T2" fmla="*/ 301 w 1455"/>
                <a:gd name="T3" fmla="*/ 0 h 612"/>
                <a:gd name="T4" fmla="*/ 0 w 1455"/>
                <a:gd name="T5" fmla="*/ 612 h 612"/>
                <a:gd name="T6" fmla="*/ 1455 w 1455"/>
                <a:gd name="T7" fmla="*/ 612 h 612"/>
                <a:gd name="T8" fmla="*/ 1157 w 1455"/>
                <a:gd name="T9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5" h="612">
                  <a:moveTo>
                    <a:pt x="1157" y="0"/>
                  </a:moveTo>
                  <a:lnTo>
                    <a:pt x="301" y="0"/>
                  </a:lnTo>
                  <a:lnTo>
                    <a:pt x="0" y="612"/>
                  </a:lnTo>
                  <a:lnTo>
                    <a:pt x="1455" y="612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rgbClr val="2B8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 dirty="0"/>
            </a:p>
          </p:txBody>
        </p:sp>
      </p:grpSp>
      <p:sp>
        <p:nvSpPr>
          <p:cNvPr id="75" name="テキスト ボックス 74"/>
          <p:cNvSpPr txBox="1"/>
          <p:nvPr/>
        </p:nvSpPr>
        <p:spPr>
          <a:xfrm>
            <a:off x="5385512" y="3515428"/>
            <a:ext cx="1979408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Global</a:t>
            </a:r>
          </a:p>
          <a:p>
            <a:pPr algn="ctr"/>
            <a:r>
              <a:rPr lang="en-US" altLang="ja-JP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Knowledge</a:t>
            </a:r>
          </a:p>
          <a:p>
            <a:pPr algn="ctr"/>
            <a:r>
              <a:rPr lang="en-US" altLang="ja-JP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Partners</a:t>
            </a:r>
            <a:endParaRPr kumimoji="1" lang="ja-JP" altLang="en-US" sz="1400" b="0" i="0" u="none" strike="noStrike" kern="1200" baseline="0" dirty="0" smtClean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5385512" y="4408313"/>
            <a:ext cx="19794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Inter-University</a:t>
            </a:r>
          </a:p>
          <a:p>
            <a:pPr algn="ctr"/>
            <a:r>
              <a:rPr lang="en-US" altLang="ja-JP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Partner Institutions</a:t>
            </a:r>
            <a:endParaRPr kumimoji="1" lang="ja-JP" altLang="en-US" sz="1400" b="0" i="0" u="none" strike="noStrike" kern="1200" baseline="0" dirty="0" smtClean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5385512" y="4860134"/>
            <a:ext cx="19794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200" b="1" dirty="0">
                <a:solidFill>
                  <a:schemeClr val="bg1"/>
                </a:solidFill>
              </a:rPr>
              <a:t>Collaboration across</a:t>
            </a:r>
          </a:p>
          <a:p>
            <a:pPr algn="ctr"/>
            <a:r>
              <a:rPr lang="en-US" altLang="ja-JP" sz="1200" b="1" dirty="0">
                <a:solidFill>
                  <a:schemeClr val="bg1"/>
                </a:solidFill>
              </a:rPr>
              <a:t>multiple divisions/fields</a:t>
            </a:r>
            <a:endParaRPr kumimoji="1" lang="ja-JP" altLang="en-US" sz="12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5385512" y="5376501"/>
            <a:ext cx="19794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Inter-Faculty</a:t>
            </a:r>
          </a:p>
          <a:p>
            <a:pPr algn="ctr"/>
            <a:r>
              <a:rPr lang="en-US" altLang="ja-JP" sz="1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Partner Institutions</a:t>
            </a:r>
            <a:endParaRPr kumimoji="1" lang="ja-JP" altLang="en-US" sz="1400" b="0" i="0" u="none" strike="noStrike" kern="1200" baseline="0" dirty="0" smtClean="0">
              <a:solidFill>
                <a:schemeClr val="accent2">
                  <a:lumMod val="40000"/>
                  <a:lumOff val="60000"/>
                </a:schemeClr>
              </a:solidFill>
              <a:latin typeface="+mj-lt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4606893" y="5828322"/>
            <a:ext cx="35366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ja-JP" sz="1200" b="1" dirty="0">
                <a:solidFill>
                  <a:schemeClr val="bg1"/>
                </a:solidFill>
              </a:rPr>
              <a:t>Collaboration among individual</a:t>
            </a:r>
          </a:p>
          <a:p>
            <a:pPr algn="ctr"/>
            <a:r>
              <a:rPr lang="en-US" altLang="ja-JP" sz="1200" b="1" dirty="0">
                <a:solidFill>
                  <a:schemeClr val="bg1"/>
                </a:solidFill>
              </a:rPr>
              <a:t>researchers or specific fields</a:t>
            </a:r>
            <a:endParaRPr kumimoji="1" lang="ja-JP" altLang="en-US" sz="12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654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タイトル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fontAlgn="base"/>
            <a:r>
              <a:rPr lang="en-US" altLang="ja-JP" b="1" dirty="0" smtClean="0"/>
              <a:t>Next Evolution for Universities</a:t>
            </a:r>
            <a:endParaRPr kumimoji="1" lang="ja-JP" altLang="en-US" dirty="0"/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" t="3041" r="2020" b="13908"/>
          <a:stretch/>
        </p:blipFill>
        <p:spPr>
          <a:xfrm>
            <a:off x="0" y="670956"/>
            <a:ext cx="9144000" cy="5961413"/>
          </a:xfrm>
          <a:prstGeom prst="rect">
            <a:avLst/>
          </a:prstGeom>
        </p:spPr>
      </p:pic>
      <p:sp>
        <p:nvSpPr>
          <p:cNvPr id="35" name="フリーフォーム 34"/>
          <p:cNvSpPr>
            <a:spLocks noChangeArrowheads="1"/>
          </p:cNvSpPr>
          <p:nvPr/>
        </p:nvSpPr>
        <p:spPr bwMode="auto">
          <a:xfrm>
            <a:off x="0" y="1560651"/>
            <a:ext cx="9144000" cy="5071718"/>
          </a:xfrm>
          <a:custGeom>
            <a:avLst/>
            <a:gdLst>
              <a:gd name="connsiteX0" fmla="*/ 4570413 w 9144000"/>
              <a:gd name="connsiteY0" fmla="*/ 0 h 4521870"/>
              <a:gd name="connsiteX1" fmla="*/ 8900761 w 9144000"/>
              <a:gd name="connsiteY1" fmla="*/ 992052 h 4521870"/>
              <a:gd name="connsiteX2" fmla="*/ 9144000 w 9144000"/>
              <a:gd name="connsiteY2" fmla="*/ 1150066 h 4521870"/>
              <a:gd name="connsiteX3" fmla="*/ 9144000 w 9144000"/>
              <a:gd name="connsiteY3" fmla="*/ 4302158 h 4521870"/>
              <a:gd name="connsiteX4" fmla="*/ 8900761 w 9144000"/>
              <a:gd name="connsiteY4" fmla="*/ 4460173 h 4521870"/>
              <a:gd name="connsiteX5" fmla="*/ 8790744 w 9144000"/>
              <a:gd name="connsiteY5" fmla="*/ 4521870 h 4521870"/>
              <a:gd name="connsiteX6" fmla="*/ 350082 w 9144000"/>
              <a:gd name="connsiteY6" fmla="*/ 4521870 h 4521870"/>
              <a:gd name="connsiteX7" fmla="*/ 240065 w 9144000"/>
              <a:gd name="connsiteY7" fmla="*/ 4460173 h 4521870"/>
              <a:gd name="connsiteX8" fmla="*/ 0 w 9144000"/>
              <a:gd name="connsiteY8" fmla="*/ 4304220 h 4521870"/>
              <a:gd name="connsiteX9" fmla="*/ 0 w 9144000"/>
              <a:gd name="connsiteY9" fmla="*/ 1148004 h 4521870"/>
              <a:gd name="connsiteX10" fmla="*/ 240065 w 9144000"/>
              <a:gd name="connsiteY10" fmla="*/ 992052 h 4521870"/>
              <a:gd name="connsiteX11" fmla="*/ 4570413 w 9144000"/>
              <a:gd name="connsiteY11" fmla="*/ 0 h 452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44000" h="4521870">
                <a:moveTo>
                  <a:pt x="4570413" y="0"/>
                </a:moveTo>
                <a:cubicBezTo>
                  <a:pt x="6313780" y="0"/>
                  <a:pt x="7871472" y="386181"/>
                  <a:pt x="8900761" y="992052"/>
                </a:cubicBezTo>
                <a:lnTo>
                  <a:pt x="9144000" y="1150066"/>
                </a:lnTo>
                <a:lnTo>
                  <a:pt x="9144000" y="4302158"/>
                </a:lnTo>
                <a:lnTo>
                  <a:pt x="8900761" y="4460173"/>
                </a:lnTo>
                <a:lnTo>
                  <a:pt x="8790744" y="4521870"/>
                </a:lnTo>
                <a:lnTo>
                  <a:pt x="350082" y="4521870"/>
                </a:lnTo>
                <a:lnTo>
                  <a:pt x="240065" y="4460173"/>
                </a:lnTo>
                <a:lnTo>
                  <a:pt x="0" y="4304220"/>
                </a:lnTo>
                <a:lnTo>
                  <a:pt x="0" y="1148004"/>
                </a:lnTo>
                <a:lnTo>
                  <a:pt x="240065" y="992052"/>
                </a:lnTo>
                <a:cubicBezTo>
                  <a:pt x="1269354" y="386181"/>
                  <a:pt x="2827046" y="0"/>
                  <a:pt x="4570413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952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36" name="Oval 20"/>
          <p:cNvSpPr>
            <a:spLocks noChangeArrowheads="1"/>
          </p:cNvSpPr>
          <p:nvPr/>
        </p:nvSpPr>
        <p:spPr bwMode="auto">
          <a:xfrm>
            <a:off x="85725" y="1923496"/>
            <a:ext cx="8972550" cy="377513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37" name="Oval 19"/>
          <p:cNvSpPr>
            <a:spLocks noChangeArrowheads="1"/>
          </p:cNvSpPr>
          <p:nvPr/>
        </p:nvSpPr>
        <p:spPr bwMode="auto">
          <a:xfrm>
            <a:off x="922754" y="2180390"/>
            <a:ext cx="7298491" cy="3069109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7938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38" name="Oval 18"/>
          <p:cNvSpPr>
            <a:spLocks noChangeArrowheads="1"/>
          </p:cNvSpPr>
          <p:nvPr/>
        </p:nvSpPr>
        <p:spPr bwMode="auto">
          <a:xfrm>
            <a:off x="1604968" y="2386244"/>
            <a:ext cx="5934065" cy="249747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635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39" name="Oval 17"/>
          <p:cNvSpPr>
            <a:spLocks noChangeArrowheads="1"/>
          </p:cNvSpPr>
          <p:nvPr/>
        </p:nvSpPr>
        <p:spPr bwMode="auto">
          <a:xfrm>
            <a:off x="2157883" y="2556372"/>
            <a:ext cx="4828232" cy="2029627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40" name="Oval 16"/>
          <p:cNvSpPr>
            <a:spLocks noChangeArrowheads="1"/>
          </p:cNvSpPr>
          <p:nvPr/>
        </p:nvSpPr>
        <p:spPr bwMode="auto">
          <a:xfrm>
            <a:off x="2608723" y="2692474"/>
            <a:ext cx="3926553" cy="1651943"/>
          </a:xfrm>
          <a:prstGeom prst="ellipse">
            <a:avLst/>
          </a:prstGeom>
          <a:solidFill>
            <a:schemeClr val="accent4">
              <a:lumMod val="50000"/>
            </a:schemeClr>
          </a:solidFill>
          <a:ln w="317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grpSp>
        <p:nvGrpSpPr>
          <p:cNvPr id="41" name="グループ化 40"/>
          <p:cNvGrpSpPr/>
          <p:nvPr/>
        </p:nvGrpSpPr>
        <p:grpSpPr>
          <a:xfrm>
            <a:off x="2814577" y="1050741"/>
            <a:ext cx="3514846" cy="3098031"/>
            <a:chOff x="2814577" y="1680840"/>
            <a:chExt cx="3514846" cy="3098031"/>
          </a:xfrm>
        </p:grpSpPr>
        <p:sp>
          <p:nvSpPr>
            <p:cNvPr id="42" name="Oval 15"/>
            <p:cNvSpPr>
              <a:spLocks noChangeArrowheads="1"/>
            </p:cNvSpPr>
            <p:nvPr/>
          </p:nvSpPr>
          <p:spPr bwMode="auto">
            <a:xfrm>
              <a:off x="2972797" y="3434858"/>
              <a:ext cx="3195003" cy="1344011"/>
            </a:xfrm>
            <a:prstGeom prst="ellipse">
              <a:avLst/>
            </a:prstGeom>
            <a:noFill/>
            <a:ln w="3175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43" name="Freeform 22"/>
            <p:cNvSpPr>
              <a:spLocks/>
            </p:cNvSpPr>
            <p:nvPr/>
          </p:nvSpPr>
          <p:spPr bwMode="auto">
            <a:xfrm>
              <a:off x="3893189" y="1680840"/>
              <a:ext cx="2284819" cy="1046288"/>
            </a:xfrm>
            <a:custGeom>
              <a:avLst/>
              <a:gdLst>
                <a:gd name="T0" fmla="*/ 698 w 1132"/>
                <a:gd name="T1" fmla="*/ 518 h 518"/>
                <a:gd name="T2" fmla="*/ 1132 w 1132"/>
                <a:gd name="T3" fmla="*/ 518 h 518"/>
                <a:gd name="T4" fmla="*/ 336 w 1132"/>
                <a:gd name="T5" fmla="*/ 0 h 518"/>
                <a:gd name="T6" fmla="*/ 0 w 1132"/>
                <a:gd name="T7" fmla="*/ 68 h 518"/>
                <a:gd name="T8" fmla="*/ 0 w 1132"/>
                <a:gd name="T9" fmla="*/ 518 h 518"/>
                <a:gd name="T10" fmla="*/ 698 w 1132"/>
                <a:gd name="T11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2" h="518">
                  <a:moveTo>
                    <a:pt x="698" y="518"/>
                  </a:moveTo>
                  <a:cubicBezTo>
                    <a:pt x="1132" y="518"/>
                    <a:pt x="1132" y="518"/>
                    <a:pt x="1132" y="518"/>
                  </a:cubicBezTo>
                  <a:cubicBezTo>
                    <a:pt x="997" y="213"/>
                    <a:pt x="691" y="0"/>
                    <a:pt x="336" y="0"/>
                  </a:cubicBezTo>
                  <a:cubicBezTo>
                    <a:pt x="217" y="0"/>
                    <a:pt x="104" y="24"/>
                    <a:pt x="0" y="68"/>
                  </a:cubicBezTo>
                  <a:cubicBezTo>
                    <a:pt x="0" y="518"/>
                    <a:pt x="0" y="518"/>
                    <a:pt x="0" y="518"/>
                  </a:cubicBezTo>
                  <a:lnTo>
                    <a:pt x="698" y="518"/>
                  </a:lnTo>
                  <a:close/>
                </a:path>
              </a:pathLst>
            </a:custGeom>
            <a:blipFill>
              <a:blip r:embed="rId3"/>
              <a:srcRect/>
              <a:stretch>
                <a:fillRect l="-7725" t="-23588" r="-10443" b="-42708"/>
              </a:stretch>
            </a:blipFill>
            <a:ln w="2857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44" name="Freeform 23"/>
            <p:cNvSpPr>
              <a:spLocks/>
            </p:cNvSpPr>
            <p:nvPr/>
          </p:nvSpPr>
          <p:spPr bwMode="auto">
            <a:xfrm>
              <a:off x="2965992" y="1818643"/>
              <a:ext cx="927198" cy="908483"/>
            </a:xfrm>
            <a:custGeom>
              <a:avLst/>
              <a:gdLst>
                <a:gd name="T0" fmla="*/ 459 w 459"/>
                <a:gd name="T1" fmla="*/ 0 h 450"/>
                <a:gd name="T2" fmla="*/ 0 w 459"/>
                <a:gd name="T3" fmla="*/ 450 h 450"/>
                <a:gd name="T4" fmla="*/ 459 w 459"/>
                <a:gd name="T5" fmla="*/ 450 h 450"/>
                <a:gd name="T6" fmla="*/ 459 w 459"/>
                <a:gd name="T7" fmla="*/ 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9" h="450">
                  <a:moveTo>
                    <a:pt x="459" y="0"/>
                  </a:moveTo>
                  <a:cubicBezTo>
                    <a:pt x="254" y="86"/>
                    <a:pt x="90" y="247"/>
                    <a:pt x="0" y="450"/>
                  </a:cubicBezTo>
                  <a:cubicBezTo>
                    <a:pt x="459" y="450"/>
                    <a:pt x="459" y="450"/>
                    <a:pt x="459" y="450"/>
                  </a:cubicBezTo>
                  <a:lnTo>
                    <a:pt x="459" y="0"/>
                  </a:lnTo>
                  <a:close/>
                </a:path>
              </a:pathLst>
            </a:custGeom>
            <a:blipFill>
              <a:blip r:embed="rId4"/>
              <a:srcRect/>
              <a:stretch>
                <a:fillRect l="-31398" t="-55024" r="-37113" b="-14881"/>
              </a:stretch>
            </a:blipFill>
            <a:ln w="2857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45" name="Rectangle 24"/>
            <p:cNvSpPr>
              <a:spLocks noChangeArrowheads="1"/>
            </p:cNvSpPr>
            <p:nvPr/>
          </p:nvSpPr>
          <p:spPr bwMode="auto">
            <a:xfrm>
              <a:off x="3893189" y="2727126"/>
              <a:ext cx="1408659" cy="1168780"/>
            </a:xfrm>
            <a:prstGeom prst="rect">
              <a:avLst/>
            </a:prstGeom>
            <a:blipFill>
              <a:blip r:embed="rId5"/>
              <a:srcRect/>
              <a:stretch>
                <a:fillRect l="-172401" t="-151644" r="-148966" b="-169723"/>
              </a:stretch>
            </a:blipFill>
            <a:ln w="2857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46" name="Freeform 25"/>
            <p:cNvSpPr>
              <a:spLocks/>
            </p:cNvSpPr>
            <p:nvPr/>
          </p:nvSpPr>
          <p:spPr bwMode="auto">
            <a:xfrm>
              <a:off x="5301850" y="2727126"/>
              <a:ext cx="1027573" cy="1168780"/>
            </a:xfrm>
            <a:custGeom>
              <a:avLst/>
              <a:gdLst>
                <a:gd name="T0" fmla="*/ 479 w 509"/>
                <a:gd name="T1" fmla="*/ 578 h 578"/>
                <a:gd name="T2" fmla="*/ 509 w 509"/>
                <a:gd name="T3" fmla="*/ 353 h 578"/>
                <a:gd name="T4" fmla="*/ 434 w 509"/>
                <a:gd name="T5" fmla="*/ 0 h 578"/>
                <a:gd name="T6" fmla="*/ 0 w 509"/>
                <a:gd name="T7" fmla="*/ 0 h 578"/>
                <a:gd name="T8" fmla="*/ 0 w 509"/>
                <a:gd name="T9" fmla="*/ 578 h 578"/>
                <a:gd name="T10" fmla="*/ 479 w 509"/>
                <a:gd name="T11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9" h="578">
                  <a:moveTo>
                    <a:pt x="479" y="578"/>
                  </a:moveTo>
                  <a:cubicBezTo>
                    <a:pt x="498" y="506"/>
                    <a:pt x="509" y="431"/>
                    <a:pt x="509" y="353"/>
                  </a:cubicBezTo>
                  <a:cubicBezTo>
                    <a:pt x="509" y="227"/>
                    <a:pt x="482" y="108"/>
                    <a:pt x="43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78"/>
                    <a:pt x="0" y="578"/>
                    <a:pt x="0" y="578"/>
                  </a:cubicBezTo>
                  <a:lnTo>
                    <a:pt x="479" y="578"/>
                  </a:lnTo>
                  <a:close/>
                </a:path>
              </a:pathLst>
            </a:custGeom>
            <a:blipFill>
              <a:blip r:embed="rId6"/>
              <a:srcRect/>
              <a:stretch>
                <a:fillRect l="-52016" t="-3860" r="-32791" b="-12101"/>
              </a:stretch>
            </a:blipFill>
            <a:ln w="2857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47" name="Freeform 26"/>
            <p:cNvSpPr>
              <a:spLocks/>
            </p:cNvSpPr>
            <p:nvPr/>
          </p:nvSpPr>
          <p:spPr bwMode="auto">
            <a:xfrm>
              <a:off x="2816279" y="2727126"/>
              <a:ext cx="1076910" cy="656694"/>
            </a:xfrm>
            <a:custGeom>
              <a:avLst/>
              <a:gdLst>
                <a:gd name="T0" fmla="*/ 533 w 533"/>
                <a:gd name="T1" fmla="*/ 0 h 325"/>
                <a:gd name="T2" fmla="*/ 74 w 533"/>
                <a:gd name="T3" fmla="*/ 0 h 325"/>
                <a:gd name="T4" fmla="*/ 0 w 533"/>
                <a:gd name="T5" fmla="*/ 325 h 325"/>
                <a:gd name="T6" fmla="*/ 533 w 533"/>
                <a:gd name="T7" fmla="*/ 325 h 325"/>
                <a:gd name="T8" fmla="*/ 533 w 533"/>
                <a:gd name="T9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25">
                  <a:moveTo>
                    <a:pt x="533" y="0"/>
                  </a:moveTo>
                  <a:cubicBezTo>
                    <a:pt x="74" y="0"/>
                    <a:pt x="74" y="0"/>
                    <a:pt x="74" y="0"/>
                  </a:cubicBezTo>
                  <a:cubicBezTo>
                    <a:pt x="29" y="100"/>
                    <a:pt x="3" y="210"/>
                    <a:pt x="0" y="325"/>
                  </a:cubicBezTo>
                  <a:cubicBezTo>
                    <a:pt x="533" y="325"/>
                    <a:pt x="533" y="325"/>
                    <a:pt x="533" y="325"/>
                  </a:cubicBezTo>
                  <a:lnTo>
                    <a:pt x="533" y="0"/>
                  </a:lnTo>
                  <a:close/>
                </a:path>
              </a:pathLst>
            </a:custGeom>
            <a:blipFill>
              <a:blip r:embed="rId7"/>
              <a:srcRect/>
              <a:stretch>
                <a:fillRect l="-1778" t="-19751" r="-16390" b="-101851"/>
              </a:stretch>
            </a:blipFill>
            <a:ln w="2857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48" name="Freeform 27"/>
            <p:cNvSpPr>
              <a:spLocks/>
            </p:cNvSpPr>
            <p:nvPr/>
          </p:nvSpPr>
          <p:spPr bwMode="auto">
            <a:xfrm>
              <a:off x="3893189" y="3895906"/>
              <a:ext cx="1408659" cy="882965"/>
            </a:xfrm>
            <a:custGeom>
              <a:avLst/>
              <a:gdLst>
                <a:gd name="T0" fmla="*/ 0 w 698"/>
                <a:gd name="T1" fmla="*/ 170 h 437"/>
                <a:gd name="T2" fmla="*/ 0 w 698"/>
                <a:gd name="T3" fmla="*/ 406 h 437"/>
                <a:gd name="T4" fmla="*/ 336 w 698"/>
                <a:gd name="T5" fmla="*/ 437 h 437"/>
                <a:gd name="T6" fmla="*/ 698 w 698"/>
                <a:gd name="T7" fmla="*/ 400 h 437"/>
                <a:gd name="T8" fmla="*/ 698 w 698"/>
                <a:gd name="T9" fmla="*/ 170 h 437"/>
                <a:gd name="T10" fmla="*/ 698 w 698"/>
                <a:gd name="T11" fmla="*/ 0 h 437"/>
                <a:gd name="T12" fmla="*/ 0 w 698"/>
                <a:gd name="T13" fmla="*/ 0 h 437"/>
                <a:gd name="T14" fmla="*/ 0 w 698"/>
                <a:gd name="T15" fmla="*/ 17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8" h="437">
                  <a:moveTo>
                    <a:pt x="0" y="170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102" y="426"/>
                    <a:pt x="216" y="437"/>
                    <a:pt x="336" y="437"/>
                  </a:cubicBezTo>
                  <a:cubicBezTo>
                    <a:pt x="466" y="437"/>
                    <a:pt x="589" y="424"/>
                    <a:pt x="698" y="400"/>
                  </a:cubicBezTo>
                  <a:cubicBezTo>
                    <a:pt x="698" y="170"/>
                    <a:pt x="698" y="170"/>
                    <a:pt x="698" y="17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0"/>
                    <a:pt x="0" y="170"/>
                    <a:pt x="0" y="170"/>
                  </a:cubicBezTo>
                  <a:close/>
                </a:path>
              </a:pathLst>
            </a:custGeom>
            <a:blipFill>
              <a:blip r:embed="rId8"/>
              <a:srcRect/>
              <a:stretch>
                <a:fillRect l="-9964" t="-118988" r="-45286" b="-2223"/>
              </a:stretch>
            </a:blipFill>
            <a:ln w="2857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49" name="Freeform 28"/>
            <p:cNvSpPr>
              <a:spLocks/>
            </p:cNvSpPr>
            <p:nvPr/>
          </p:nvSpPr>
          <p:spPr bwMode="auto">
            <a:xfrm>
              <a:off x="5301850" y="3895906"/>
              <a:ext cx="968029" cy="808108"/>
            </a:xfrm>
            <a:custGeom>
              <a:avLst/>
              <a:gdLst>
                <a:gd name="T0" fmla="*/ 479 w 479"/>
                <a:gd name="T1" fmla="*/ 0 h 400"/>
                <a:gd name="T2" fmla="*/ 0 w 479"/>
                <a:gd name="T3" fmla="*/ 0 h 400"/>
                <a:gd name="T4" fmla="*/ 0 w 479"/>
                <a:gd name="T5" fmla="*/ 170 h 400"/>
                <a:gd name="T6" fmla="*/ 0 w 479"/>
                <a:gd name="T7" fmla="*/ 400 h 400"/>
                <a:gd name="T8" fmla="*/ 406 w 479"/>
                <a:gd name="T9" fmla="*/ 184 h 400"/>
                <a:gd name="T10" fmla="*/ 414 w 479"/>
                <a:gd name="T11" fmla="*/ 170 h 400"/>
                <a:gd name="T12" fmla="*/ 479 w 479"/>
                <a:gd name="T13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9" h="400">
                  <a:moveTo>
                    <a:pt x="47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200" y="357"/>
                    <a:pt x="351" y="279"/>
                    <a:pt x="406" y="184"/>
                  </a:cubicBezTo>
                  <a:cubicBezTo>
                    <a:pt x="409" y="179"/>
                    <a:pt x="411" y="175"/>
                    <a:pt x="414" y="170"/>
                  </a:cubicBezTo>
                  <a:cubicBezTo>
                    <a:pt x="441" y="116"/>
                    <a:pt x="463" y="59"/>
                    <a:pt x="479" y="0"/>
                  </a:cubicBezTo>
                  <a:close/>
                </a:path>
              </a:pathLst>
            </a:custGeom>
            <a:blipFill>
              <a:blip r:embed="rId9"/>
              <a:srcRect/>
              <a:stretch>
                <a:fillRect l="-13549" t="-19319" r="-4972" b="-1151"/>
              </a:stretch>
            </a:blipFill>
            <a:ln w="2857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50" name="Freeform 29"/>
            <p:cNvSpPr>
              <a:spLocks/>
            </p:cNvSpPr>
            <p:nvPr/>
          </p:nvSpPr>
          <p:spPr bwMode="auto">
            <a:xfrm>
              <a:off x="2814577" y="3383819"/>
              <a:ext cx="1078611" cy="1332103"/>
            </a:xfrm>
            <a:custGeom>
              <a:avLst/>
              <a:gdLst>
                <a:gd name="T0" fmla="*/ 534 w 534"/>
                <a:gd name="T1" fmla="*/ 659 h 659"/>
                <a:gd name="T2" fmla="*/ 534 w 534"/>
                <a:gd name="T3" fmla="*/ 423 h 659"/>
                <a:gd name="T4" fmla="*/ 534 w 534"/>
                <a:gd name="T5" fmla="*/ 423 h 659"/>
                <a:gd name="T6" fmla="*/ 534 w 534"/>
                <a:gd name="T7" fmla="*/ 253 h 659"/>
                <a:gd name="T8" fmla="*/ 534 w 534"/>
                <a:gd name="T9" fmla="*/ 0 h 659"/>
                <a:gd name="T10" fmla="*/ 1 w 534"/>
                <a:gd name="T11" fmla="*/ 0 h 659"/>
                <a:gd name="T12" fmla="*/ 0 w 534"/>
                <a:gd name="T13" fmla="*/ 28 h 659"/>
                <a:gd name="T14" fmla="*/ 102 w 534"/>
                <a:gd name="T15" fmla="*/ 437 h 659"/>
                <a:gd name="T16" fmla="*/ 534 w 534"/>
                <a:gd name="T17" fmla="*/ 659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4" h="659">
                  <a:moveTo>
                    <a:pt x="534" y="659"/>
                  </a:moveTo>
                  <a:cubicBezTo>
                    <a:pt x="534" y="423"/>
                    <a:pt x="534" y="423"/>
                    <a:pt x="534" y="423"/>
                  </a:cubicBezTo>
                  <a:cubicBezTo>
                    <a:pt x="534" y="423"/>
                    <a:pt x="534" y="423"/>
                    <a:pt x="534" y="423"/>
                  </a:cubicBezTo>
                  <a:cubicBezTo>
                    <a:pt x="534" y="253"/>
                    <a:pt x="534" y="253"/>
                    <a:pt x="534" y="253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18"/>
                    <a:pt x="0" y="28"/>
                  </a:cubicBezTo>
                  <a:cubicBezTo>
                    <a:pt x="0" y="176"/>
                    <a:pt x="37" y="315"/>
                    <a:pt x="102" y="437"/>
                  </a:cubicBezTo>
                  <a:cubicBezTo>
                    <a:pt x="160" y="536"/>
                    <a:pt x="321" y="616"/>
                    <a:pt x="534" y="659"/>
                  </a:cubicBezTo>
                  <a:close/>
                </a:path>
              </a:pathLst>
            </a:custGeom>
            <a:blipFill>
              <a:blip r:embed="rId10"/>
              <a:srcRect/>
              <a:stretch>
                <a:fillRect l="-26648" t="-18955" r="-41862" b="-14881"/>
              </a:stretch>
            </a:blipFill>
            <a:ln w="28575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</p:grpSp>
      <p:sp>
        <p:nvSpPr>
          <p:cNvPr id="51" name="Freeform 30"/>
          <p:cNvSpPr>
            <a:spLocks/>
          </p:cNvSpPr>
          <p:nvPr/>
        </p:nvSpPr>
        <p:spPr bwMode="auto">
          <a:xfrm>
            <a:off x="496584" y="3548220"/>
            <a:ext cx="1971783" cy="1735305"/>
          </a:xfrm>
          <a:custGeom>
            <a:avLst/>
            <a:gdLst>
              <a:gd name="T0" fmla="*/ 934 w 976"/>
              <a:gd name="T1" fmla="*/ 290 h 859"/>
              <a:gd name="T2" fmla="*/ 488 w 976"/>
              <a:gd name="T3" fmla="*/ 0 h 859"/>
              <a:gd name="T4" fmla="*/ 300 w 976"/>
              <a:gd name="T5" fmla="*/ 38 h 859"/>
              <a:gd name="T6" fmla="*/ 42 w 976"/>
              <a:gd name="T7" fmla="*/ 290 h 859"/>
              <a:gd name="T8" fmla="*/ 42 w 976"/>
              <a:gd name="T9" fmla="*/ 290 h 859"/>
              <a:gd name="T10" fmla="*/ 1 w 976"/>
              <a:gd name="T11" fmla="*/ 472 h 859"/>
              <a:gd name="T12" fmla="*/ 1 w 976"/>
              <a:gd name="T13" fmla="*/ 472 h 859"/>
              <a:gd name="T14" fmla="*/ 0 w 976"/>
              <a:gd name="T15" fmla="*/ 487 h 859"/>
              <a:gd name="T16" fmla="*/ 58 w 976"/>
              <a:gd name="T17" fmla="*/ 717 h 859"/>
              <a:gd name="T18" fmla="*/ 300 w 976"/>
              <a:gd name="T19" fmla="*/ 841 h 859"/>
              <a:gd name="T20" fmla="*/ 488 w 976"/>
              <a:gd name="T21" fmla="*/ 859 h 859"/>
              <a:gd name="T22" fmla="*/ 690 w 976"/>
              <a:gd name="T23" fmla="*/ 838 h 859"/>
              <a:gd name="T24" fmla="*/ 918 w 976"/>
              <a:gd name="T25" fmla="*/ 717 h 859"/>
              <a:gd name="T26" fmla="*/ 923 w 976"/>
              <a:gd name="T27" fmla="*/ 709 h 859"/>
              <a:gd name="T28" fmla="*/ 959 w 976"/>
              <a:gd name="T29" fmla="*/ 614 h 859"/>
              <a:gd name="T30" fmla="*/ 976 w 976"/>
              <a:gd name="T31" fmla="*/ 487 h 859"/>
              <a:gd name="T32" fmla="*/ 934 w 976"/>
              <a:gd name="T33" fmla="*/ 290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76" h="859">
                <a:moveTo>
                  <a:pt x="934" y="290"/>
                </a:moveTo>
                <a:cubicBezTo>
                  <a:pt x="858" y="119"/>
                  <a:pt x="687" y="0"/>
                  <a:pt x="488" y="0"/>
                </a:cubicBezTo>
                <a:cubicBezTo>
                  <a:pt x="421" y="0"/>
                  <a:pt x="358" y="13"/>
                  <a:pt x="300" y="38"/>
                </a:cubicBezTo>
                <a:cubicBezTo>
                  <a:pt x="185" y="86"/>
                  <a:pt x="93" y="176"/>
                  <a:pt x="42" y="290"/>
                </a:cubicBezTo>
                <a:cubicBezTo>
                  <a:pt x="42" y="290"/>
                  <a:pt x="42" y="290"/>
                  <a:pt x="42" y="290"/>
                </a:cubicBezTo>
                <a:cubicBezTo>
                  <a:pt x="17" y="346"/>
                  <a:pt x="3" y="407"/>
                  <a:pt x="1" y="472"/>
                </a:cubicBezTo>
                <a:cubicBezTo>
                  <a:pt x="1" y="472"/>
                  <a:pt x="1" y="472"/>
                  <a:pt x="1" y="472"/>
                </a:cubicBezTo>
                <a:cubicBezTo>
                  <a:pt x="1" y="477"/>
                  <a:pt x="0" y="482"/>
                  <a:pt x="0" y="487"/>
                </a:cubicBezTo>
                <a:cubicBezTo>
                  <a:pt x="0" y="570"/>
                  <a:pt x="21" y="649"/>
                  <a:pt x="58" y="717"/>
                </a:cubicBezTo>
                <a:cubicBezTo>
                  <a:pt x="90" y="772"/>
                  <a:pt x="180" y="817"/>
                  <a:pt x="300" y="841"/>
                </a:cubicBezTo>
                <a:cubicBezTo>
                  <a:pt x="357" y="852"/>
                  <a:pt x="421" y="859"/>
                  <a:pt x="488" y="859"/>
                </a:cubicBezTo>
                <a:cubicBezTo>
                  <a:pt x="561" y="859"/>
                  <a:pt x="630" y="851"/>
                  <a:pt x="690" y="838"/>
                </a:cubicBezTo>
                <a:cubicBezTo>
                  <a:pt x="803" y="814"/>
                  <a:pt x="887" y="770"/>
                  <a:pt x="918" y="717"/>
                </a:cubicBezTo>
                <a:cubicBezTo>
                  <a:pt x="920" y="714"/>
                  <a:pt x="921" y="712"/>
                  <a:pt x="923" y="709"/>
                </a:cubicBezTo>
                <a:cubicBezTo>
                  <a:pt x="938" y="679"/>
                  <a:pt x="950" y="647"/>
                  <a:pt x="959" y="614"/>
                </a:cubicBezTo>
                <a:cubicBezTo>
                  <a:pt x="970" y="573"/>
                  <a:pt x="976" y="531"/>
                  <a:pt x="976" y="487"/>
                </a:cubicBezTo>
                <a:cubicBezTo>
                  <a:pt x="976" y="417"/>
                  <a:pt x="961" y="350"/>
                  <a:pt x="934" y="290"/>
                </a:cubicBezTo>
                <a:close/>
              </a:path>
            </a:pathLst>
          </a:custGeom>
          <a:blipFill>
            <a:blip r:embed="rId11"/>
            <a:srcRect/>
            <a:stretch>
              <a:fillRect l="-986" t="-14083" r="-17597" b="-10821"/>
            </a:stretch>
          </a:blip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52" name="Oval 32"/>
          <p:cNvSpPr>
            <a:spLocks noChangeArrowheads="1"/>
          </p:cNvSpPr>
          <p:nvPr/>
        </p:nvSpPr>
        <p:spPr bwMode="auto">
          <a:xfrm>
            <a:off x="316249" y="2508911"/>
            <a:ext cx="1015664" cy="1017365"/>
          </a:xfrm>
          <a:prstGeom prst="ellipse">
            <a:avLst/>
          </a:prstGeom>
          <a:blipFill>
            <a:blip r:embed="rId12"/>
            <a:stretch>
              <a:fillRect l="-986" t="-14083" r="-17597" b="-10821"/>
            </a:stretch>
          </a:blip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53" name="Oval 33"/>
          <p:cNvSpPr>
            <a:spLocks noChangeArrowheads="1"/>
          </p:cNvSpPr>
          <p:nvPr/>
        </p:nvSpPr>
        <p:spPr bwMode="auto">
          <a:xfrm>
            <a:off x="7047297" y="2146364"/>
            <a:ext cx="1017366" cy="1015665"/>
          </a:xfrm>
          <a:prstGeom prst="ellipse">
            <a:avLst/>
          </a:prstGeom>
          <a:blipFill>
            <a:blip r:embed="rId13"/>
            <a:srcRect/>
            <a:stretch>
              <a:fillRect l="-60201" t="-52193" r="-110702" b="-30152"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54" name="Oval 34"/>
          <p:cNvSpPr>
            <a:spLocks noChangeArrowheads="1"/>
          </p:cNvSpPr>
          <p:nvPr/>
        </p:nvSpPr>
        <p:spPr bwMode="auto">
          <a:xfrm>
            <a:off x="1293665" y="2280776"/>
            <a:ext cx="692421" cy="694122"/>
          </a:xfrm>
          <a:prstGeom prst="ellipse">
            <a:avLst/>
          </a:prstGeom>
          <a:blipFill>
            <a:blip r:embed="rId14"/>
            <a:srcRect/>
            <a:stretch>
              <a:fillRect l="-27811" t="-11577" r="-21809" b="-10821"/>
            </a:stretch>
          </a:blipFill>
          <a:ln w="28575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pic>
        <p:nvPicPr>
          <p:cNvPr id="55" name="図 54"/>
          <p:cNvPicPr>
            <a:picLocks noChangeAspect="1"/>
          </p:cNvPicPr>
          <p:nvPr/>
        </p:nvPicPr>
        <p:blipFill>
          <a:blip r:embed="rId15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638" y="4951178"/>
            <a:ext cx="2496999" cy="29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図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65" y="4141888"/>
            <a:ext cx="2059889" cy="650556"/>
          </a:xfrm>
          <a:prstGeom prst="rect">
            <a:avLst/>
          </a:prstGeom>
          <a:effectLst>
            <a:glow rad="152400">
              <a:schemeClr val="bg1"/>
            </a:glow>
          </a:effectLst>
        </p:spPr>
      </p:pic>
      <p:sp>
        <p:nvSpPr>
          <p:cNvPr id="57" name="コンテンツ プレースホルダー 2"/>
          <p:cNvSpPr txBox="1">
            <a:spLocks/>
          </p:cNvSpPr>
          <p:nvPr/>
        </p:nvSpPr>
        <p:spPr>
          <a:xfrm flipH="1">
            <a:off x="0" y="5401119"/>
            <a:ext cx="9144000" cy="104028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003090"/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rial"/>
                <a:ea typeface="HGPｺﾞｼｯｸE"/>
                <a:cs typeface="+mn-cs"/>
              </a:rPr>
              <a:t>Innovation through co-creation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>
                <a:ln>
                  <a:noFill/>
                </a:ln>
                <a:solidFill>
                  <a:srgbClr val="003090"/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latin typeface="Arial"/>
                <a:ea typeface="HGPｺﾞｼｯｸE"/>
                <a:cs typeface="+mn-cs"/>
              </a:rPr>
              <a:t>for the betterment of society</a:t>
            </a:r>
            <a:endParaRPr kumimoji="1" lang="ja-JP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3090"/>
              </a:solidFill>
              <a:effectLst>
                <a:glow rad="127000">
                  <a:prstClr val="white"/>
                </a:glow>
              </a:effectLst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58" name="テキスト ボックス 57"/>
          <p:cNvSpPr txBox="1"/>
          <p:nvPr/>
        </p:nvSpPr>
        <p:spPr>
          <a:xfrm>
            <a:off x="296499" y="2881151"/>
            <a:ext cx="2445487" cy="92333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ECB100">
                    <a:lumMod val="60000"/>
                    <a:lumOff val="40000"/>
                  </a:srgbClr>
                </a:solidFill>
                <a:effectLst>
                  <a:glow rad="101600">
                    <a:srgbClr val="507D82">
                      <a:lumMod val="75000"/>
                    </a:srgbClr>
                  </a:glow>
                </a:effectLst>
                <a:uLnTx/>
                <a:uFillTx/>
                <a:latin typeface="Arial"/>
                <a:ea typeface="HGPｺﾞｼｯｸE"/>
                <a:cs typeface="+mn-cs"/>
              </a:rPr>
              <a:t>Work</a:t>
            </a: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ECB100">
                    <a:lumMod val="60000"/>
                    <a:lumOff val="40000"/>
                  </a:srgbClr>
                </a:solidFill>
                <a:effectLst>
                  <a:glow rad="101600">
                    <a:srgbClr val="507D82">
                      <a:lumMod val="75000"/>
                    </a:srgbClr>
                  </a:glow>
                </a:effectLst>
                <a:uLnTx/>
                <a:uFillTx/>
                <a:latin typeface="Arial"/>
                <a:ea typeface="HGPｺﾞｼｯｸE"/>
                <a:cs typeface="+mn-cs"/>
              </a:rPr>
              <a:t>with society</a:t>
            </a:r>
            <a:endParaRPr kumimoji="1" lang="ja-JP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ECB100">
                  <a:lumMod val="60000"/>
                  <a:lumOff val="40000"/>
                </a:srgbClr>
              </a:solidFill>
              <a:effectLst>
                <a:glow rad="101600">
                  <a:srgbClr val="507D82">
                    <a:lumMod val="75000"/>
                  </a:srgbClr>
                </a:glow>
              </a:effectLst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59" name="Freeform 31"/>
          <p:cNvSpPr>
            <a:spLocks/>
          </p:cNvSpPr>
          <p:nvPr/>
        </p:nvSpPr>
        <p:spPr bwMode="auto">
          <a:xfrm>
            <a:off x="6997962" y="3548220"/>
            <a:ext cx="1970082" cy="1735305"/>
          </a:xfrm>
          <a:custGeom>
            <a:avLst/>
            <a:gdLst>
              <a:gd name="T0" fmla="*/ 934 w 976"/>
              <a:gd name="T1" fmla="*/ 290 h 859"/>
              <a:gd name="T2" fmla="*/ 488 w 976"/>
              <a:gd name="T3" fmla="*/ 0 h 859"/>
              <a:gd name="T4" fmla="*/ 300 w 976"/>
              <a:gd name="T5" fmla="*/ 38 h 859"/>
              <a:gd name="T6" fmla="*/ 42 w 976"/>
              <a:gd name="T7" fmla="*/ 290 h 859"/>
              <a:gd name="T8" fmla="*/ 42 w 976"/>
              <a:gd name="T9" fmla="*/ 290 h 859"/>
              <a:gd name="T10" fmla="*/ 1 w 976"/>
              <a:gd name="T11" fmla="*/ 472 h 859"/>
              <a:gd name="T12" fmla="*/ 1 w 976"/>
              <a:gd name="T13" fmla="*/ 472 h 859"/>
              <a:gd name="T14" fmla="*/ 0 w 976"/>
              <a:gd name="T15" fmla="*/ 487 h 859"/>
              <a:gd name="T16" fmla="*/ 58 w 976"/>
              <a:gd name="T17" fmla="*/ 717 h 859"/>
              <a:gd name="T18" fmla="*/ 300 w 976"/>
              <a:gd name="T19" fmla="*/ 841 h 859"/>
              <a:gd name="T20" fmla="*/ 488 w 976"/>
              <a:gd name="T21" fmla="*/ 859 h 859"/>
              <a:gd name="T22" fmla="*/ 690 w 976"/>
              <a:gd name="T23" fmla="*/ 838 h 859"/>
              <a:gd name="T24" fmla="*/ 918 w 976"/>
              <a:gd name="T25" fmla="*/ 717 h 859"/>
              <a:gd name="T26" fmla="*/ 923 w 976"/>
              <a:gd name="T27" fmla="*/ 709 h 859"/>
              <a:gd name="T28" fmla="*/ 959 w 976"/>
              <a:gd name="T29" fmla="*/ 614 h 859"/>
              <a:gd name="T30" fmla="*/ 976 w 976"/>
              <a:gd name="T31" fmla="*/ 487 h 859"/>
              <a:gd name="T32" fmla="*/ 934 w 976"/>
              <a:gd name="T33" fmla="*/ 290 h 8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76" h="859">
                <a:moveTo>
                  <a:pt x="934" y="290"/>
                </a:moveTo>
                <a:cubicBezTo>
                  <a:pt x="858" y="119"/>
                  <a:pt x="687" y="0"/>
                  <a:pt x="488" y="0"/>
                </a:cubicBezTo>
                <a:cubicBezTo>
                  <a:pt x="421" y="0"/>
                  <a:pt x="358" y="13"/>
                  <a:pt x="300" y="38"/>
                </a:cubicBezTo>
                <a:cubicBezTo>
                  <a:pt x="185" y="86"/>
                  <a:pt x="93" y="176"/>
                  <a:pt x="42" y="290"/>
                </a:cubicBezTo>
                <a:cubicBezTo>
                  <a:pt x="42" y="290"/>
                  <a:pt x="42" y="290"/>
                  <a:pt x="42" y="290"/>
                </a:cubicBezTo>
                <a:cubicBezTo>
                  <a:pt x="17" y="346"/>
                  <a:pt x="3" y="407"/>
                  <a:pt x="1" y="472"/>
                </a:cubicBezTo>
                <a:cubicBezTo>
                  <a:pt x="1" y="472"/>
                  <a:pt x="1" y="472"/>
                  <a:pt x="1" y="472"/>
                </a:cubicBezTo>
                <a:cubicBezTo>
                  <a:pt x="1" y="477"/>
                  <a:pt x="0" y="482"/>
                  <a:pt x="0" y="487"/>
                </a:cubicBezTo>
                <a:cubicBezTo>
                  <a:pt x="0" y="570"/>
                  <a:pt x="21" y="649"/>
                  <a:pt x="58" y="717"/>
                </a:cubicBezTo>
                <a:cubicBezTo>
                  <a:pt x="90" y="772"/>
                  <a:pt x="180" y="817"/>
                  <a:pt x="300" y="841"/>
                </a:cubicBezTo>
                <a:cubicBezTo>
                  <a:pt x="357" y="852"/>
                  <a:pt x="421" y="859"/>
                  <a:pt x="488" y="859"/>
                </a:cubicBezTo>
                <a:cubicBezTo>
                  <a:pt x="561" y="859"/>
                  <a:pt x="630" y="851"/>
                  <a:pt x="690" y="838"/>
                </a:cubicBezTo>
                <a:cubicBezTo>
                  <a:pt x="803" y="814"/>
                  <a:pt x="887" y="770"/>
                  <a:pt x="918" y="717"/>
                </a:cubicBezTo>
                <a:cubicBezTo>
                  <a:pt x="920" y="714"/>
                  <a:pt x="921" y="712"/>
                  <a:pt x="923" y="709"/>
                </a:cubicBezTo>
                <a:cubicBezTo>
                  <a:pt x="938" y="679"/>
                  <a:pt x="950" y="647"/>
                  <a:pt x="959" y="614"/>
                </a:cubicBezTo>
                <a:cubicBezTo>
                  <a:pt x="970" y="573"/>
                  <a:pt x="976" y="531"/>
                  <a:pt x="976" y="487"/>
                </a:cubicBezTo>
                <a:cubicBezTo>
                  <a:pt x="976" y="417"/>
                  <a:pt x="961" y="350"/>
                  <a:pt x="934" y="290"/>
                </a:cubicBezTo>
                <a:close/>
              </a:path>
            </a:pathLst>
          </a:custGeom>
          <a:blipFill>
            <a:blip r:embed="rId17"/>
            <a:srcRect/>
            <a:stretch>
              <a:fillRect l="-6483" t="-19567" r="-18087" b="-84951"/>
            </a:stretch>
          </a:blipFill>
          <a:ln w="381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474509" y="2881151"/>
            <a:ext cx="2445487" cy="923330"/>
          </a:xfrm>
          <a:prstGeom prst="rect">
            <a:avLst/>
          </a:prstGeom>
          <a:noFill/>
          <a:effectLst>
            <a:glow rad="127000">
              <a:schemeClr val="accent4"/>
            </a:glow>
          </a:effectLst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0" i="0" u="none" strike="noStrike" kern="1200" cap="none" spc="0" normalizeH="0" baseline="0" noProof="0" dirty="0">
                <a:ln>
                  <a:noFill/>
                </a:ln>
                <a:solidFill>
                  <a:srgbClr val="ECB100">
                    <a:lumMod val="60000"/>
                    <a:lumOff val="40000"/>
                  </a:srgbClr>
                </a:solidFill>
                <a:effectLst>
                  <a:glow rad="101600">
                    <a:srgbClr val="9A1616"/>
                  </a:glow>
                </a:effectLst>
                <a:uLnTx/>
                <a:uFillTx/>
                <a:latin typeface="Arial"/>
                <a:ea typeface="HGPｺﾞｼｯｸE"/>
                <a:cs typeface="+mn-cs"/>
              </a:rPr>
              <a:t>Work</a:t>
            </a: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CB100">
                    <a:lumMod val="60000"/>
                    <a:lumOff val="40000"/>
                  </a:srgbClr>
                </a:solidFill>
                <a:effectLst>
                  <a:glow rad="101600">
                    <a:srgbClr val="9A1616"/>
                  </a:glow>
                </a:effectLst>
                <a:uLnTx/>
                <a:uFillTx/>
                <a:latin typeface="Arial"/>
                <a:ea typeface="HGPｺﾞｼｯｸE"/>
                <a:cs typeface="+mn-cs"/>
              </a:rPr>
              <a:t>for </a:t>
            </a:r>
            <a:r>
              <a:rPr kumimoji="1" lang="en-US" altLang="ja-JP" sz="3200" b="1" i="0" u="none" strike="noStrike" kern="1200" cap="none" spc="0" normalizeH="0" baseline="0" noProof="0" dirty="0">
                <a:ln>
                  <a:noFill/>
                </a:ln>
                <a:solidFill>
                  <a:srgbClr val="ECB100">
                    <a:lumMod val="60000"/>
                    <a:lumOff val="40000"/>
                  </a:srgbClr>
                </a:solidFill>
                <a:effectLst>
                  <a:glow rad="101600">
                    <a:srgbClr val="9A1616"/>
                  </a:glow>
                </a:effectLst>
                <a:uLnTx/>
                <a:uFillTx/>
                <a:latin typeface="Arial"/>
                <a:ea typeface="HGPｺﾞｼｯｸE"/>
                <a:cs typeface="+mn-cs"/>
              </a:rPr>
              <a:t>society</a:t>
            </a:r>
            <a:endParaRPr kumimoji="1" lang="ja-JP" altLang="en-US" sz="3200" b="0" i="0" u="none" strike="noStrike" kern="1200" cap="none" spc="0" normalizeH="0" baseline="0" noProof="0" dirty="0" smtClean="0">
              <a:ln>
                <a:noFill/>
              </a:ln>
              <a:solidFill>
                <a:srgbClr val="ECB100">
                  <a:lumMod val="60000"/>
                  <a:lumOff val="40000"/>
                </a:srgbClr>
              </a:solidFill>
              <a:effectLst>
                <a:glow rad="101600">
                  <a:srgbClr val="9A1616"/>
                </a:glow>
              </a:effectLst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57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グループ化 37"/>
          <p:cNvGrpSpPr/>
          <p:nvPr/>
        </p:nvGrpSpPr>
        <p:grpSpPr>
          <a:xfrm>
            <a:off x="-1" y="0"/>
            <a:ext cx="9144001" cy="6858000"/>
            <a:chOff x="-1" y="0"/>
            <a:chExt cx="9144001" cy="6858000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924" t="1859" r="458" b="764"/>
            <a:stretch/>
          </p:blipFill>
          <p:spPr>
            <a:xfrm>
              <a:off x="-1" y="0"/>
              <a:ext cx="2196782" cy="2214044"/>
            </a:xfrm>
            <a:prstGeom prst="rect">
              <a:avLst/>
            </a:prstGeom>
          </p:spPr>
        </p:pic>
        <p:pic>
          <p:nvPicPr>
            <p:cNvPr id="26" name="図 2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60" t="1494" r="2602" b="1616"/>
            <a:stretch/>
          </p:blipFill>
          <p:spPr>
            <a:xfrm>
              <a:off x="2315738" y="1"/>
              <a:ext cx="2196783" cy="2214044"/>
            </a:xfrm>
            <a:prstGeom prst="rect">
              <a:avLst/>
            </a:prstGeom>
          </p:spPr>
        </p:pic>
        <p:pic>
          <p:nvPicPr>
            <p:cNvPr id="27" name="図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17" t="1376" r="2093" b="1211"/>
            <a:stretch/>
          </p:blipFill>
          <p:spPr>
            <a:xfrm>
              <a:off x="4631478" y="0"/>
              <a:ext cx="2196783" cy="2206348"/>
            </a:xfrm>
            <a:prstGeom prst="rect">
              <a:avLst/>
            </a:prstGeom>
          </p:spPr>
        </p:pic>
        <p:pic>
          <p:nvPicPr>
            <p:cNvPr id="28" name="図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47218" y="0"/>
              <a:ext cx="2196781" cy="2206348"/>
            </a:xfrm>
            <a:prstGeom prst="rect">
              <a:avLst/>
            </a:prstGeom>
          </p:spPr>
        </p:pic>
        <p:pic>
          <p:nvPicPr>
            <p:cNvPr id="29" name="図 2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9" t="1107" r="2265" b="1258"/>
            <a:stretch/>
          </p:blipFill>
          <p:spPr>
            <a:xfrm>
              <a:off x="1" y="2333521"/>
              <a:ext cx="2196780" cy="2198653"/>
            </a:xfrm>
            <a:prstGeom prst="rect">
              <a:avLst/>
            </a:prstGeom>
          </p:spPr>
        </p:pic>
        <p:pic>
          <p:nvPicPr>
            <p:cNvPr id="30" name="図 2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4" t="1863" r="2120" b="1102"/>
            <a:stretch/>
          </p:blipFill>
          <p:spPr>
            <a:xfrm>
              <a:off x="2315736" y="2333521"/>
              <a:ext cx="2196784" cy="2198654"/>
            </a:xfrm>
            <a:prstGeom prst="rect">
              <a:avLst/>
            </a:prstGeom>
          </p:spPr>
        </p:pic>
        <p:pic>
          <p:nvPicPr>
            <p:cNvPr id="31" name="図 30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494" t="2298" r="1261" b="518"/>
            <a:stretch/>
          </p:blipFill>
          <p:spPr>
            <a:xfrm>
              <a:off x="4631478" y="2325824"/>
              <a:ext cx="2196784" cy="2206349"/>
            </a:xfrm>
            <a:prstGeom prst="rect">
              <a:avLst/>
            </a:prstGeom>
          </p:spPr>
        </p:pic>
        <p:pic>
          <p:nvPicPr>
            <p:cNvPr id="32" name="図 3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79" t="3270" r="2771" b="1709"/>
            <a:stretch/>
          </p:blipFill>
          <p:spPr>
            <a:xfrm>
              <a:off x="6947218" y="2333521"/>
              <a:ext cx="2196781" cy="2198652"/>
            </a:xfrm>
            <a:prstGeom prst="rect">
              <a:avLst/>
            </a:prstGeom>
          </p:spPr>
        </p:pic>
        <p:pic>
          <p:nvPicPr>
            <p:cNvPr id="33" name="図 32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275" t="2188" r="2222" b="567"/>
            <a:stretch/>
          </p:blipFill>
          <p:spPr>
            <a:xfrm>
              <a:off x="1" y="4651652"/>
              <a:ext cx="2196780" cy="2206348"/>
            </a:xfrm>
            <a:prstGeom prst="rect">
              <a:avLst/>
            </a:prstGeom>
          </p:spPr>
        </p:pic>
        <p:pic>
          <p:nvPicPr>
            <p:cNvPr id="34" name="図 3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41" t="761" r="2007" b="1604"/>
            <a:stretch/>
          </p:blipFill>
          <p:spPr>
            <a:xfrm>
              <a:off x="2315738" y="4651650"/>
              <a:ext cx="2196783" cy="2206350"/>
            </a:xfrm>
            <a:prstGeom prst="rect">
              <a:avLst/>
            </a:prstGeom>
          </p:spPr>
        </p:pic>
        <p:pic>
          <p:nvPicPr>
            <p:cNvPr id="35" name="図 3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911" y="4651650"/>
              <a:ext cx="2206350" cy="2206350"/>
            </a:xfrm>
            <a:prstGeom prst="rect">
              <a:avLst/>
            </a:prstGeom>
          </p:spPr>
        </p:pic>
        <p:pic>
          <p:nvPicPr>
            <p:cNvPr id="36" name="図 35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47218" y="4651650"/>
              <a:ext cx="2196782" cy="2206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301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0" y="736950"/>
            <a:ext cx="9144000" cy="586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/>
              <a:t>World-Leading Innovative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University</a:t>
            </a:r>
            <a:endParaRPr kumimoji="1" lang="ja-JP" altLang="en-US" sz="1800" dirty="0"/>
          </a:p>
        </p:txBody>
      </p:sp>
      <p:grpSp>
        <p:nvGrpSpPr>
          <p:cNvPr id="24" name="グループ化 23"/>
          <p:cNvGrpSpPr/>
          <p:nvPr/>
        </p:nvGrpSpPr>
        <p:grpSpPr>
          <a:xfrm>
            <a:off x="304593" y="1065761"/>
            <a:ext cx="3710705" cy="5192047"/>
            <a:chOff x="5499100" y="750380"/>
            <a:chExt cx="3895725" cy="5450929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5561013" y="1101725"/>
              <a:ext cx="3398838" cy="2876550"/>
            </a:xfrm>
            <a:custGeom>
              <a:avLst/>
              <a:gdLst>
                <a:gd name="T0" fmla="*/ 708 w 1052"/>
                <a:gd name="T1" fmla="*/ 823 h 891"/>
                <a:gd name="T2" fmla="*/ 1052 w 1052"/>
                <a:gd name="T3" fmla="*/ 891 h 891"/>
                <a:gd name="T4" fmla="*/ 1052 w 1052"/>
                <a:gd name="T5" fmla="*/ 0 h 891"/>
                <a:gd name="T6" fmla="*/ 0 w 1052"/>
                <a:gd name="T7" fmla="*/ 0 h 891"/>
                <a:gd name="T8" fmla="*/ 0 w 1052"/>
                <a:gd name="T9" fmla="*/ 823 h 891"/>
                <a:gd name="T10" fmla="*/ 345 w 1052"/>
                <a:gd name="T11" fmla="*/ 891 h 891"/>
                <a:gd name="T12" fmla="*/ 708 w 1052"/>
                <a:gd name="T13" fmla="*/ 823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2" h="891">
                  <a:moveTo>
                    <a:pt x="708" y="823"/>
                  </a:moveTo>
                  <a:cubicBezTo>
                    <a:pt x="883" y="823"/>
                    <a:pt x="890" y="886"/>
                    <a:pt x="1052" y="891"/>
                  </a:cubicBezTo>
                  <a:cubicBezTo>
                    <a:pt x="1052" y="0"/>
                    <a:pt x="1052" y="0"/>
                    <a:pt x="105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23"/>
                    <a:pt x="0" y="823"/>
                    <a:pt x="0" y="823"/>
                  </a:cubicBezTo>
                  <a:cubicBezTo>
                    <a:pt x="163" y="828"/>
                    <a:pt x="169" y="891"/>
                    <a:pt x="345" y="891"/>
                  </a:cubicBezTo>
                  <a:cubicBezTo>
                    <a:pt x="526" y="891"/>
                    <a:pt x="526" y="823"/>
                    <a:pt x="708" y="823"/>
                  </a:cubicBezTo>
                  <a:close/>
                </a:path>
              </a:pathLst>
            </a:custGeom>
            <a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 t="1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5561013" y="3849688"/>
              <a:ext cx="3398838" cy="2257425"/>
            </a:xfrm>
            <a:custGeom>
              <a:avLst/>
              <a:gdLst>
                <a:gd name="T0" fmla="*/ 345 w 1052"/>
                <a:gd name="T1" fmla="*/ 68 h 699"/>
                <a:gd name="T2" fmla="*/ 0 w 1052"/>
                <a:gd name="T3" fmla="*/ 1 h 699"/>
                <a:gd name="T4" fmla="*/ 0 w 1052"/>
                <a:gd name="T5" fmla="*/ 699 h 699"/>
                <a:gd name="T6" fmla="*/ 1052 w 1052"/>
                <a:gd name="T7" fmla="*/ 699 h 699"/>
                <a:gd name="T8" fmla="*/ 1052 w 1052"/>
                <a:gd name="T9" fmla="*/ 68 h 699"/>
                <a:gd name="T10" fmla="*/ 708 w 1052"/>
                <a:gd name="T11" fmla="*/ 0 h 699"/>
                <a:gd name="T12" fmla="*/ 345 w 1052"/>
                <a:gd name="T13" fmla="*/ 68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2" h="699">
                  <a:moveTo>
                    <a:pt x="345" y="68"/>
                  </a:moveTo>
                  <a:cubicBezTo>
                    <a:pt x="169" y="68"/>
                    <a:pt x="163" y="5"/>
                    <a:pt x="0" y="1"/>
                  </a:cubicBezTo>
                  <a:cubicBezTo>
                    <a:pt x="0" y="699"/>
                    <a:pt x="0" y="699"/>
                    <a:pt x="0" y="699"/>
                  </a:cubicBezTo>
                  <a:cubicBezTo>
                    <a:pt x="1052" y="699"/>
                    <a:pt x="1052" y="699"/>
                    <a:pt x="1052" y="699"/>
                  </a:cubicBezTo>
                  <a:cubicBezTo>
                    <a:pt x="1052" y="68"/>
                    <a:pt x="1052" y="68"/>
                    <a:pt x="1052" y="68"/>
                  </a:cubicBezTo>
                  <a:cubicBezTo>
                    <a:pt x="890" y="64"/>
                    <a:pt x="883" y="0"/>
                    <a:pt x="708" y="0"/>
                  </a:cubicBezTo>
                  <a:cubicBezTo>
                    <a:pt x="526" y="0"/>
                    <a:pt x="526" y="68"/>
                    <a:pt x="345" y="68"/>
                  </a:cubicBezTo>
                  <a:close/>
                </a:path>
              </a:pathLst>
            </a:cu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499100" y="3759200"/>
              <a:ext cx="3522663" cy="219075"/>
            </a:xfrm>
            <a:custGeom>
              <a:avLst/>
              <a:gdLst>
                <a:gd name="T0" fmla="*/ 0 w 1090"/>
                <a:gd name="T1" fmla="*/ 0 h 68"/>
                <a:gd name="T2" fmla="*/ 364 w 1090"/>
                <a:gd name="T3" fmla="*/ 68 h 68"/>
                <a:gd name="T4" fmla="*/ 727 w 1090"/>
                <a:gd name="T5" fmla="*/ 0 h 68"/>
                <a:gd name="T6" fmla="*/ 1090 w 1090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0" h="68">
                  <a:moveTo>
                    <a:pt x="0" y="0"/>
                  </a:moveTo>
                  <a:cubicBezTo>
                    <a:pt x="182" y="0"/>
                    <a:pt x="182" y="68"/>
                    <a:pt x="364" y="68"/>
                  </a:cubicBezTo>
                  <a:cubicBezTo>
                    <a:pt x="545" y="68"/>
                    <a:pt x="545" y="0"/>
                    <a:pt x="727" y="0"/>
                  </a:cubicBezTo>
                  <a:cubicBezTo>
                    <a:pt x="909" y="0"/>
                    <a:pt x="909" y="68"/>
                    <a:pt x="1090" y="68"/>
                  </a:cubicBezTo>
                </a:path>
              </a:pathLst>
            </a:custGeom>
            <a:noFill/>
            <a:ln w="14288" cap="flat">
              <a:solidFill>
                <a:srgbClr val="251E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5499100" y="3849688"/>
              <a:ext cx="3522663" cy="219075"/>
            </a:xfrm>
            <a:custGeom>
              <a:avLst/>
              <a:gdLst>
                <a:gd name="T0" fmla="*/ 0 w 1090"/>
                <a:gd name="T1" fmla="*/ 0 h 68"/>
                <a:gd name="T2" fmla="*/ 364 w 1090"/>
                <a:gd name="T3" fmla="*/ 68 h 68"/>
                <a:gd name="T4" fmla="*/ 727 w 1090"/>
                <a:gd name="T5" fmla="*/ 0 h 68"/>
                <a:gd name="T6" fmla="*/ 1090 w 1090"/>
                <a:gd name="T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0" h="68">
                  <a:moveTo>
                    <a:pt x="0" y="0"/>
                  </a:moveTo>
                  <a:cubicBezTo>
                    <a:pt x="182" y="0"/>
                    <a:pt x="182" y="68"/>
                    <a:pt x="364" y="68"/>
                  </a:cubicBezTo>
                  <a:cubicBezTo>
                    <a:pt x="545" y="68"/>
                    <a:pt x="545" y="0"/>
                    <a:pt x="727" y="0"/>
                  </a:cubicBezTo>
                  <a:cubicBezTo>
                    <a:pt x="909" y="0"/>
                    <a:pt x="909" y="68"/>
                    <a:pt x="1090" y="68"/>
                  </a:cubicBezTo>
                </a:path>
              </a:pathLst>
            </a:custGeom>
            <a:noFill/>
            <a:ln w="14288" cap="flat">
              <a:solidFill>
                <a:srgbClr val="251E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pic>
          <p:nvPicPr>
            <p:cNvPr id="20" name="図 1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76256" y="4545125"/>
              <a:ext cx="1656184" cy="1656184"/>
            </a:xfrm>
            <a:prstGeom prst="ellipse">
              <a:avLst/>
            </a:prstGeom>
            <a:ln w="34925">
              <a:solidFill>
                <a:schemeClr val="accent5"/>
              </a:solidFill>
            </a:ln>
          </p:spPr>
        </p:pic>
        <p:sp>
          <p:nvSpPr>
            <p:cNvPr id="21" name="円/楕円 20"/>
            <p:cNvSpPr/>
            <p:nvPr/>
          </p:nvSpPr>
          <p:spPr>
            <a:xfrm>
              <a:off x="5656757" y="5229200"/>
              <a:ext cx="571427" cy="571427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メイリオ" pitchFamily="50" charset="-128"/>
                <a:ea typeface="メイリオ" pitchFamily="50" charset="-128"/>
                <a:cs typeface="メイリオ" pitchFamily="50" charset="-128"/>
              </a:endParaRPr>
            </a:p>
          </p:txBody>
        </p:sp>
        <p:cxnSp>
          <p:nvCxnSpPr>
            <p:cNvPr id="22" name="直線コネクタ 21"/>
            <p:cNvCxnSpPr/>
            <p:nvPr/>
          </p:nvCxnSpPr>
          <p:spPr>
            <a:xfrm flipV="1">
              <a:off x="6228184" y="5373216"/>
              <a:ext cx="648072" cy="144016"/>
            </a:xfrm>
            <a:prstGeom prst="line">
              <a:avLst/>
            </a:prstGeom>
            <a:ln w="9525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テキスト ボックス 22"/>
            <p:cNvSpPr txBox="1"/>
            <p:nvPr/>
          </p:nvSpPr>
          <p:spPr>
            <a:xfrm>
              <a:off x="5561013" y="750380"/>
              <a:ext cx="3833812" cy="28257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 fov="0">
                <a:rot lat="0" lon="0" rev="0"/>
              </a:camera>
              <a:lightRig rig="brightRoom" dir="tl">
                <a:rot lat="0" lon="0" rev="8700000"/>
              </a:lightRig>
            </a:scene3d>
            <a:sp3d>
              <a:contourClr>
                <a:schemeClr val="accent4">
                  <a:shade val="80000"/>
                </a:schemeClr>
              </a:contourClr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0" tIns="36000" rIns="0" bIns="0" rtlCol="0" anchor="ctr" anchorCtr="0">
              <a:spAutoFit/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+mn-cs"/>
                </a:rPr>
                <a:t>https://</a:t>
              </a:r>
              <a:r>
                <a:rPr kumimoji="1" lang="en-US" altLang="ja-JP" sz="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+mn-cs"/>
                </a:rPr>
                <a:t>www.natureindex.com/supplements/nature-index-2017-innovation /</a:t>
              </a:r>
              <a:r>
                <a:rPr kumimoji="1" lang="en-US" altLang="ja-JP" sz="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85000"/>
                    </a:prstClr>
                  </a:solidFill>
                  <a:effectLst/>
                  <a:uLnTx/>
                  <a:uFillTx/>
                  <a:latin typeface="ＭＳ Ｐゴシック" panose="020B0600070205080204" pitchFamily="50" charset="-128"/>
                  <a:ea typeface="ＭＳ Ｐゴシック" panose="020B0600070205080204" pitchFamily="50" charset="-128"/>
                  <a:cs typeface="+mn-cs"/>
                </a:rPr>
                <a:t>tables/top200-institutions-lens</a:t>
              </a:r>
              <a:endParaRPr kumimoji="1" lang="ja-JP" altLang="en-US" sz="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ＭＳ Ｐゴシック" panose="020B0600070205080204" pitchFamily="50" charset="-128"/>
                <a:ea typeface="ＭＳ Ｐゴシック" panose="020B0600070205080204" pitchFamily="50" charset="-128"/>
                <a:cs typeface="+mn-cs"/>
              </a:endParaRPr>
            </a:p>
          </p:txBody>
        </p:sp>
      </p:grpSp>
      <p:pic>
        <p:nvPicPr>
          <p:cNvPr id="6" name="図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2182" y="1248703"/>
            <a:ext cx="946230" cy="1239561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4913964" y="939470"/>
            <a:ext cx="385873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World Rankings for Innovation</a:t>
            </a:r>
            <a:endParaRPr kumimoji="1" lang="ja-JP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grpSp>
        <p:nvGrpSpPr>
          <p:cNvPr id="70" name="グループ化 69"/>
          <p:cNvGrpSpPr/>
          <p:nvPr/>
        </p:nvGrpSpPr>
        <p:grpSpPr>
          <a:xfrm>
            <a:off x="3967848" y="1313793"/>
            <a:ext cx="3420000" cy="3397342"/>
            <a:chOff x="4158348" y="1490528"/>
            <a:chExt cx="2329200" cy="2329201"/>
          </a:xfrm>
        </p:grpSpPr>
        <p:grpSp>
          <p:nvGrpSpPr>
            <p:cNvPr id="60" name="グループ化 59"/>
            <p:cNvGrpSpPr/>
            <p:nvPr/>
          </p:nvGrpSpPr>
          <p:grpSpPr>
            <a:xfrm>
              <a:off x="4158348" y="1490528"/>
              <a:ext cx="2329200" cy="2329201"/>
              <a:chOff x="9611332" y="1928074"/>
              <a:chExt cx="2329200" cy="2329201"/>
            </a:xfrm>
          </p:grpSpPr>
          <p:sp>
            <p:nvSpPr>
              <p:cNvPr id="59" name="フリーフォーム 58"/>
              <p:cNvSpPr/>
              <p:nvPr/>
            </p:nvSpPr>
            <p:spPr>
              <a:xfrm>
                <a:off x="9611332" y="3071891"/>
                <a:ext cx="2329200" cy="308647"/>
              </a:xfrm>
              <a:custGeom>
                <a:avLst/>
                <a:gdLst>
                  <a:gd name="connsiteX0" fmla="*/ 1050 w 2329200"/>
                  <a:gd name="connsiteY0" fmla="*/ 0 h 308647"/>
                  <a:gd name="connsiteX1" fmla="*/ 2328150 w 2329200"/>
                  <a:gd name="connsiteY1" fmla="*/ 0 h 308647"/>
                  <a:gd name="connsiteX2" fmla="*/ 2329200 w 2329200"/>
                  <a:gd name="connsiteY2" fmla="*/ 20784 h 308647"/>
                  <a:gd name="connsiteX3" fmla="*/ 2305539 w 2329200"/>
                  <a:gd name="connsiteY3" fmla="*/ 255492 h 308647"/>
                  <a:gd name="connsiteX4" fmla="*/ 2291872 w 2329200"/>
                  <a:gd name="connsiteY4" fmla="*/ 308647 h 308647"/>
                  <a:gd name="connsiteX5" fmla="*/ 37328 w 2329200"/>
                  <a:gd name="connsiteY5" fmla="*/ 308647 h 308647"/>
                  <a:gd name="connsiteX6" fmla="*/ 23661 w 2329200"/>
                  <a:gd name="connsiteY6" fmla="*/ 255492 h 308647"/>
                  <a:gd name="connsiteX7" fmla="*/ 0 w 2329200"/>
                  <a:gd name="connsiteY7" fmla="*/ 20784 h 308647"/>
                  <a:gd name="connsiteX8" fmla="*/ 1050 w 2329200"/>
                  <a:gd name="connsiteY8" fmla="*/ 0 h 30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29200" h="308647">
                    <a:moveTo>
                      <a:pt x="1050" y="0"/>
                    </a:moveTo>
                    <a:lnTo>
                      <a:pt x="2328150" y="0"/>
                    </a:lnTo>
                    <a:lnTo>
                      <a:pt x="2329200" y="20784"/>
                    </a:lnTo>
                    <a:cubicBezTo>
                      <a:pt x="2329200" y="101183"/>
                      <a:pt x="2321053" y="179679"/>
                      <a:pt x="2305539" y="255492"/>
                    </a:cubicBezTo>
                    <a:lnTo>
                      <a:pt x="2291872" y="308647"/>
                    </a:lnTo>
                    <a:lnTo>
                      <a:pt x="37328" y="308647"/>
                    </a:lnTo>
                    <a:lnTo>
                      <a:pt x="23661" y="255492"/>
                    </a:lnTo>
                    <a:cubicBezTo>
                      <a:pt x="8147" y="179679"/>
                      <a:pt x="0" y="101183"/>
                      <a:pt x="0" y="20784"/>
                    </a:cubicBezTo>
                    <a:lnTo>
                      <a:pt x="1050" y="0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endParaRPr>
              </a:p>
            </p:txBody>
          </p:sp>
          <p:sp>
            <p:nvSpPr>
              <p:cNvPr id="58" name="フリーフォーム 57"/>
              <p:cNvSpPr/>
              <p:nvPr/>
            </p:nvSpPr>
            <p:spPr>
              <a:xfrm>
                <a:off x="9612382" y="1928074"/>
                <a:ext cx="2327100" cy="1143816"/>
              </a:xfrm>
              <a:custGeom>
                <a:avLst/>
                <a:gdLst>
                  <a:gd name="connsiteX0" fmla="*/ 1163550 w 2327100"/>
                  <a:gd name="connsiteY0" fmla="*/ 0 h 1143816"/>
                  <a:gd name="connsiteX1" fmla="*/ 2322137 w 2327100"/>
                  <a:gd name="connsiteY1" fmla="*/ 1045526 h 1143816"/>
                  <a:gd name="connsiteX2" fmla="*/ 2327100 w 2327100"/>
                  <a:gd name="connsiteY2" fmla="*/ 1143816 h 1143816"/>
                  <a:gd name="connsiteX3" fmla="*/ 0 w 2327100"/>
                  <a:gd name="connsiteY3" fmla="*/ 1143816 h 1143816"/>
                  <a:gd name="connsiteX4" fmla="*/ 4963 w 2327100"/>
                  <a:gd name="connsiteY4" fmla="*/ 1045526 h 1143816"/>
                  <a:gd name="connsiteX5" fmla="*/ 1163550 w 2327100"/>
                  <a:gd name="connsiteY5" fmla="*/ 0 h 1143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7100" h="1143816">
                    <a:moveTo>
                      <a:pt x="1163550" y="0"/>
                    </a:moveTo>
                    <a:cubicBezTo>
                      <a:pt x="1766542" y="0"/>
                      <a:pt x="2262498" y="458270"/>
                      <a:pt x="2322137" y="1045526"/>
                    </a:cubicBezTo>
                    <a:lnTo>
                      <a:pt x="2327100" y="1143816"/>
                    </a:lnTo>
                    <a:lnTo>
                      <a:pt x="0" y="1143816"/>
                    </a:lnTo>
                    <a:lnTo>
                      <a:pt x="4963" y="1045526"/>
                    </a:lnTo>
                    <a:cubicBezTo>
                      <a:pt x="64602" y="458270"/>
                      <a:pt x="560558" y="0"/>
                      <a:pt x="116355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endParaRPr>
              </a:p>
            </p:txBody>
          </p:sp>
          <p:sp>
            <p:nvSpPr>
              <p:cNvPr id="55" name="フリーフォーム 54"/>
              <p:cNvSpPr/>
              <p:nvPr/>
            </p:nvSpPr>
            <p:spPr>
              <a:xfrm>
                <a:off x="9648660" y="3380538"/>
                <a:ext cx="2254544" cy="876737"/>
              </a:xfrm>
              <a:custGeom>
                <a:avLst/>
                <a:gdLst>
                  <a:gd name="connsiteX0" fmla="*/ 0 w 2254544"/>
                  <a:gd name="connsiteY0" fmla="*/ 0 h 876737"/>
                  <a:gd name="connsiteX1" fmla="*/ 2254544 w 2254544"/>
                  <a:gd name="connsiteY1" fmla="*/ 0 h 876737"/>
                  <a:gd name="connsiteX2" fmla="*/ 2239514 w 2254544"/>
                  <a:gd name="connsiteY2" fmla="*/ 58453 h 876737"/>
                  <a:gd name="connsiteX3" fmla="*/ 1127272 w 2254544"/>
                  <a:gd name="connsiteY3" fmla="*/ 876737 h 876737"/>
                  <a:gd name="connsiteX4" fmla="*/ 15030 w 2254544"/>
                  <a:gd name="connsiteY4" fmla="*/ 58453 h 876737"/>
                  <a:gd name="connsiteX5" fmla="*/ 0 w 2254544"/>
                  <a:gd name="connsiteY5" fmla="*/ 0 h 87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54544" h="876737">
                    <a:moveTo>
                      <a:pt x="0" y="0"/>
                    </a:moveTo>
                    <a:lnTo>
                      <a:pt x="2254544" y="0"/>
                    </a:lnTo>
                    <a:lnTo>
                      <a:pt x="2239514" y="58453"/>
                    </a:lnTo>
                    <a:cubicBezTo>
                      <a:pt x="2092062" y="532526"/>
                      <a:pt x="1649865" y="876737"/>
                      <a:pt x="1127272" y="876737"/>
                    </a:cubicBezTo>
                    <a:cubicBezTo>
                      <a:pt x="604679" y="876737"/>
                      <a:pt x="162482" y="532526"/>
                      <a:pt x="15030" y="5845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endParaRPr>
              </a:p>
            </p:txBody>
          </p:sp>
        </p:grpSp>
        <p:sp>
          <p:nvSpPr>
            <p:cNvPr id="27" name="テキスト ボックス 26"/>
            <p:cNvSpPr txBox="1"/>
            <p:nvPr/>
          </p:nvSpPr>
          <p:spPr>
            <a:xfrm>
              <a:off x="4319850" y="1831459"/>
              <a:ext cx="1982177" cy="71743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4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3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 Bold"/>
                  <a:ea typeface="HGPｺﾞｼｯｸE"/>
                  <a:cs typeface="+mn-cs"/>
                </a:rPr>
                <a:t>Nature Index Innovation</a:t>
              </a:r>
              <a:endParaRPr kumimoji="1" lang="ja-JP" altLang="en-US" sz="3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ｺﾞｼｯｸE"/>
                <a:cs typeface="+mn-cs"/>
              </a:endParaRPr>
            </a:p>
          </p:txBody>
        </p:sp>
        <p:sp>
          <p:nvSpPr>
            <p:cNvPr id="28" name="テキスト ボックス 27"/>
            <p:cNvSpPr txBox="1"/>
            <p:nvPr/>
          </p:nvSpPr>
          <p:spPr>
            <a:xfrm>
              <a:off x="4782672" y="2635214"/>
              <a:ext cx="1031430" cy="3165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4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3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rPr>
                <a:t>2017</a:t>
              </a:r>
              <a:endParaRPr kumimoji="1" lang="ja-JP" alt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ｺﾞｼｯｸE"/>
                <a:cs typeface="+mn-cs"/>
              </a:endParaRPr>
            </a:p>
          </p:txBody>
        </p:sp>
        <p:sp>
          <p:nvSpPr>
            <p:cNvPr id="29" name="テキスト ボックス 28"/>
            <p:cNvSpPr txBox="1"/>
            <p:nvPr/>
          </p:nvSpPr>
          <p:spPr>
            <a:xfrm>
              <a:off x="4217244" y="2839606"/>
              <a:ext cx="2162287" cy="928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42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ja-JP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 Bold"/>
                  <a:ea typeface="HGPｺﾞｼｯｸE"/>
                  <a:cs typeface="+mn-cs"/>
                </a:rPr>
                <a:t>31</a:t>
              </a:r>
              <a:r>
                <a:rPr kumimoji="1" lang="en-US" altLang="ja-JP" sz="6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 Bold"/>
                  <a:ea typeface="HGPｺﾞｼｯｸE"/>
                  <a:cs typeface="+mn-cs"/>
                </a:rPr>
                <a:t> </a:t>
              </a:r>
              <a:r>
                <a:rPr kumimoji="1" lang="en-US" altLang="ja-JP" sz="4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 Bold"/>
                  <a:ea typeface="HGPｺﾞｼｯｸE"/>
                  <a:cs typeface="+mn-cs"/>
                </a:rPr>
                <a:t>(</a:t>
              </a:r>
              <a:r>
                <a:rPr kumimoji="1" lang="en-US" altLang="ja-JP" sz="8800" b="1" i="1" u="none" strike="noStrike" kern="1200" cap="none" spc="0" normalizeH="0" baseline="0" noProof="0" dirty="0" smtClean="0">
                  <a:ln>
                    <a:noFill/>
                  </a:ln>
                  <a:solidFill>
                    <a:srgbClr val="ECB100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Times New Roman Bold"/>
                  <a:ea typeface="HGPｺﾞｼｯｸE"/>
                  <a:cs typeface="+mn-cs"/>
                </a:rPr>
                <a:t>1</a:t>
              </a:r>
              <a:r>
                <a:rPr kumimoji="1" lang="en-US" altLang="ja-JP" sz="3600" b="1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 Bold"/>
                  <a:ea typeface="HGPｺﾞｼｯｸE"/>
                  <a:cs typeface="+mn-cs"/>
                </a:rPr>
                <a:t> </a:t>
              </a:r>
              <a:r>
                <a:rPr kumimoji="1" lang="en-US" altLang="ja-JP" sz="3600" b="1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HGPｺﾞｼｯｸE"/>
                  <a:cs typeface="+mn-cs"/>
                </a:rPr>
                <a:t> </a:t>
              </a:r>
              <a:r>
                <a:rPr kumimoji="1" lang="en-US" altLang="ja-JP" sz="4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 Bold"/>
                  <a:ea typeface="HGPｺﾞｼｯｸE"/>
                  <a:cs typeface="+mn-cs"/>
                </a:rPr>
                <a:t>)</a:t>
              </a:r>
              <a:endParaRPr kumimoji="1" lang="ja-JP" altLang="en-US" sz="6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 Bold"/>
                <a:ea typeface="HGPｺﾞｼｯｸE"/>
                <a:cs typeface="+mn-cs"/>
              </a:endParaRPr>
            </a:p>
          </p:txBody>
        </p:sp>
      </p:grpSp>
      <p:sp>
        <p:nvSpPr>
          <p:cNvPr id="74" name="円弧 73"/>
          <p:cNvSpPr/>
          <p:nvPr/>
        </p:nvSpPr>
        <p:spPr>
          <a:xfrm rot="16200000" flipV="1">
            <a:off x="3145742" y="2642229"/>
            <a:ext cx="2285372" cy="2099343"/>
          </a:xfrm>
          <a:prstGeom prst="arc">
            <a:avLst>
              <a:gd name="adj1" fmla="val 21220952"/>
              <a:gd name="adj2" fmla="val 2638746"/>
            </a:avLst>
          </a:prstGeom>
          <a:ln w="73025" cap="rnd" cmpd="sng"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76" name="円/楕円 75"/>
          <p:cNvSpPr/>
          <p:nvPr/>
        </p:nvSpPr>
        <p:spPr>
          <a:xfrm>
            <a:off x="4589441" y="978992"/>
            <a:ext cx="238454" cy="2384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78" name="テキスト ボックス 77"/>
          <p:cNvSpPr txBox="1"/>
          <p:nvPr/>
        </p:nvSpPr>
        <p:spPr>
          <a:xfrm>
            <a:off x="3681802" y="6293811"/>
            <a:ext cx="534992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* Numbers </a:t>
            </a:r>
            <a:r>
              <a:rPr kumimoji="1" lang="en-US" altLang="ja-JP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in parentheses indicate ranking among 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universities</a:t>
            </a:r>
            <a:r>
              <a:rPr kumimoji="1" lang="ja-JP" altLang="en-US" sz="1100" b="1" dirty="0">
                <a:solidFill>
                  <a:schemeClr val="bg1"/>
                </a:solidFill>
                <a:latin typeface="Arial"/>
                <a:ea typeface="HGPｺﾞｼｯｸE"/>
              </a:rPr>
              <a:t> </a:t>
            </a:r>
            <a:r>
              <a:rPr kumimoji="1" lang="en-US" altLang="ja-JP" sz="1100" b="1" dirty="0" smtClean="0">
                <a:solidFill>
                  <a:schemeClr val="bg1"/>
                </a:solidFill>
                <a:latin typeface="Arial"/>
                <a:ea typeface="HGPｺﾞｼｯｸE"/>
              </a:rPr>
              <a:t>in Japan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.</a:t>
            </a:r>
            <a:endParaRPr kumimoji="1" lang="ja-JP" altLang="en-US" sz="11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grpSp>
        <p:nvGrpSpPr>
          <p:cNvPr id="38" name="グループ化 37"/>
          <p:cNvGrpSpPr/>
          <p:nvPr/>
        </p:nvGrpSpPr>
        <p:grpSpPr>
          <a:xfrm>
            <a:off x="6771719" y="3799823"/>
            <a:ext cx="2329200" cy="2329201"/>
            <a:chOff x="6600334" y="1490528"/>
            <a:chExt cx="2329200" cy="2329201"/>
          </a:xfrm>
        </p:grpSpPr>
        <p:grpSp>
          <p:nvGrpSpPr>
            <p:cNvPr id="39" name="グループ化 38"/>
            <p:cNvGrpSpPr/>
            <p:nvPr/>
          </p:nvGrpSpPr>
          <p:grpSpPr>
            <a:xfrm>
              <a:off x="6600334" y="1490528"/>
              <a:ext cx="2329200" cy="2329201"/>
              <a:chOff x="9611332" y="1928074"/>
              <a:chExt cx="2329200" cy="2329201"/>
            </a:xfrm>
          </p:grpSpPr>
          <p:sp>
            <p:nvSpPr>
              <p:cNvPr id="43" name="フリーフォーム 42"/>
              <p:cNvSpPr/>
              <p:nvPr/>
            </p:nvSpPr>
            <p:spPr>
              <a:xfrm>
                <a:off x="9611332" y="3071891"/>
                <a:ext cx="2329200" cy="308647"/>
              </a:xfrm>
              <a:custGeom>
                <a:avLst/>
                <a:gdLst>
                  <a:gd name="connsiteX0" fmla="*/ 1050 w 2329200"/>
                  <a:gd name="connsiteY0" fmla="*/ 0 h 308647"/>
                  <a:gd name="connsiteX1" fmla="*/ 2328150 w 2329200"/>
                  <a:gd name="connsiteY1" fmla="*/ 0 h 308647"/>
                  <a:gd name="connsiteX2" fmla="*/ 2329200 w 2329200"/>
                  <a:gd name="connsiteY2" fmla="*/ 20784 h 308647"/>
                  <a:gd name="connsiteX3" fmla="*/ 2305539 w 2329200"/>
                  <a:gd name="connsiteY3" fmla="*/ 255492 h 308647"/>
                  <a:gd name="connsiteX4" fmla="*/ 2291872 w 2329200"/>
                  <a:gd name="connsiteY4" fmla="*/ 308647 h 308647"/>
                  <a:gd name="connsiteX5" fmla="*/ 37328 w 2329200"/>
                  <a:gd name="connsiteY5" fmla="*/ 308647 h 308647"/>
                  <a:gd name="connsiteX6" fmla="*/ 23661 w 2329200"/>
                  <a:gd name="connsiteY6" fmla="*/ 255492 h 308647"/>
                  <a:gd name="connsiteX7" fmla="*/ 0 w 2329200"/>
                  <a:gd name="connsiteY7" fmla="*/ 20784 h 308647"/>
                  <a:gd name="connsiteX8" fmla="*/ 1050 w 2329200"/>
                  <a:gd name="connsiteY8" fmla="*/ 0 h 308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29200" h="308647">
                    <a:moveTo>
                      <a:pt x="1050" y="0"/>
                    </a:moveTo>
                    <a:lnTo>
                      <a:pt x="2328150" y="0"/>
                    </a:lnTo>
                    <a:lnTo>
                      <a:pt x="2329200" y="20784"/>
                    </a:lnTo>
                    <a:cubicBezTo>
                      <a:pt x="2329200" y="101183"/>
                      <a:pt x="2321053" y="179679"/>
                      <a:pt x="2305539" y="255492"/>
                    </a:cubicBezTo>
                    <a:lnTo>
                      <a:pt x="2291872" y="308647"/>
                    </a:lnTo>
                    <a:lnTo>
                      <a:pt x="37328" y="308647"/>
                    </a:lnTo>
                    <a:lnTo>
                      <a:pt x="23661" y="255492"/>
                    </a:lnTo>
                    <a:cubicBezTo>
                      <a:pt x="8147" y="179679"/>
                      <a:pt x="0" y="101183"/>
                      <a:pt x="0" y="20784"/>
                    </a:cubicBezTo>
                    <a:lnTo>
                      <a:pt x="1050" y="0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1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42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13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84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55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26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198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369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dirty="0"/>
              </a:p>
            </p:txBody>
          </p:sp>
          <p:sp>
            <p:nvSpPr>
              <p:cNvPr id="44" name="フリーフォーム 43"/>
              <p:cNvSpPr/>
              <p:nvPr/>
            </p:nvSpPr>
            <p:spPr>
              <a:xfrm>
                <a:off x="9612382" y="1928074"/>
                <a:ext cx="2327100" cy="1143816"/>
              </a:xfrm>
              <a:custGeom>
                <a:avLst/>
                <a:gdLst>
                  <a:gd name="connsiteX0" fmla="*/ 1163550 w 2327100"/>
                  <a:gd name="connsiteY0" fmla="*/ 0 h 1143816"/>
                  <a:gd name="connsiteX1" fmla="*/ 2322137 w 2327100"/>
                  <a:gd name="connsiteY1" fmla="*/ 1045526 h 1143816"/>
                  <a:gd name="connsiteX2" fmla="*/ 2327100 w 2327100"/>
                  <a:gd name="connsiteY2" fmla="*/ 1143816 h 1143816"/>
                  <a:gd name="connsiteX3" fmla="*/ 0 w 2327100"/>
                  <a:gd name="connsiteY3" fmla="*/ 1143816 h 1143816"/>
                  <a:gd name="connsiteX4" fmla="*/ 4963 w 2327100"/>
                  <a:gd name="connsiteY4" fmla="*/ 1045526 h 1143816"/>
                  <a:gd name="connsiteX5" fmla="*/ 1163550 w 2327100"/>
                  <a:gd name="connsiteY5" fmla="*/ 0 h 11438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27100" h="1143816">
                    <a:moveTo>
                      <a:pt x="1163550" y="0"/>
                    </a:moveTo>
                    <a:cubicBezTo>
                      <a:pt x="1766542" y="0"/>
                      <a:pt x="2262498" y="458270"/>
                      <a:pt x="2322137" y="1045526"/>
                    </a:cubicBezTo>
                    <a:lnTo>
                      <a:pt x="2327100" y="1143816"/>
                    </a:lnTo>
                    <a:lnTo>
                      <a:pt x="0" y="1143816"/>
                    </a:lnTo>
                    <a:lnTo>
                      <a:pt x="4963" y="1045526"/>
                    </a:lnTo>
                    <a:cubicBezTo>
                      <a:pt x="64602" y="458270"/>
                      <a:pt x="560558" y="0"/>
                      <a:pt x="1163550" y="0"/>
                    </a:cubicBez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1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42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13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84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55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26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198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369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dirty="0"/>
              </a:p>
            </p:txBody>
          </p:sp>
          <p:sp>
            <p:nvSpPr>
              <p:cNvPr id="45" name="フリーフォーム 44"/>
              <p:cNvSpPr/>
              <p:nvPr/>
            </p:nvSpPr>
            <p:spPr>
              <a:xfrm>
                <a:off x="9648660" y="3380538"/>
                <a:ext cx="2254544" cy="876737"/>
              </a:xfrm>
              <a:custGeom>
                <a:avLst/>
                <a:gdLst>
                  <a:gd name="connsiteX0" fmla="*/ 0 w 2254544"/>
                  <a:gd name="connsiteY0" fmla="*/ 0 h 876737"/>
                  <a:gd name="connsiteX1" fmla="*/ 2254544 w 2254544"/>
                  <a:gd name="connsiteY1" fmla="*/ 0 h 876737"/>
                  <a:gd name="connsiteX2" fmla="*/ 2239514 w 2254544"/>
                  <a:gd name="connsiteY2" fmla="*/ 58453 h 876737"/>
                  <a:gd name="connsiteX3" fmla="*/ 1127272 w 2254544"/>
                  <a:gd name="connsiteY3" fmla="*/ 876737 h 876737"/>
                  <a:gd name="connsiteX4" fmla="*/ 15030 w 2254544"/>
                  <a:gd name="connsiteY4" fmla="*/ 58453 h 876737"/>
                  <a:gd name="connsiteX5" fmla="*/ 0 w 2254544"/>
                  <a:gd name="connsiteY5" fmla="*/ 0 h 876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54544" h="876737">
                    <a:moveTo>
                      <a:pt x="0" y="0"/>
                    </a:moveTo>
                    <a:lnTo>
                      <a:pt x="2254544" y="0"/>
                    </a:lnTo>
                    <a:lnTo>
                      <a:pt x="2239514" y="58453"/>
                    </a:lnTo>
                    <a:cubicBezTo>
                      <a:pt x="2092062" y="532526"/>
                      <a:pt x="1649865" y="876737"/>
                      <a:pt x="1127272" y="876737"/>
                    </a:cubicBezTo>
                    <a:cubicBezTo>
                      <a:pt x="604679" y="876737"/>
                      <a:pt x="162482" y="532526"/>
                      <a:pt x="15030" y="58453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ja-JP"/>
                </a:defPPr>
                <a:lvl1pPr marL="0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71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42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13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84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55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026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198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369" algn="l" defTabSz="914342" rtl="0" eaLnBrk="1" latinLnBrk="0" hangingPunct="1">
                  <a:defRPr kumimoji="1"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kumimoji="1" lang="ja-JP" altLang="en-US" dirty="0"/>
              </a:p>
            </p:txBody>
          </p:sp>
        </p:grpSp>
        <p:sp>
          <p:nvSpPr>
            <p:cNvPr id="40" name="テキスト ボックス 64"/>
            <p:cNvSpPr txBox="1"/>
            <p:nvPr/>
          </p:nvSpPr>
          <p:spPr>
            <a:xfrm>
              <a:off x="6761836" y="1874491"/>
              <a:ext cx="1982177" cy="664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ja-JP"/>
              </a:defPPr>
              <a:lvl1pPr marL="0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1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2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3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84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55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26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98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69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90000"/>
                </a:lnSpc>
              </a:pPr>
              <a:r>
                <a:rPr lang="en-US" altLang="ja-JP" sz="1600" b="1" dirty="0">
                  <a:solidFill>
                    <a:schemeClr val="bg1"/>
                  </a:solidFill>
                  <a:latin typeface="+mj-lt"/>
                </a:rPr>
                <a:t>Reuters Top 100: </a:t>
              </a:r>
              <a:endParaRPr lang="en-US" altLang="ja-JP" sz="1600" b="1" dirty="0" smtClean="0">
                <a:solidFill>
                  <a:schemeClr val="bg1"/>
                </a:solidFill>
                <a:latin typeface="+mj-lt"/>
              </a:endParaRPr>
            </a:p>
            <a:p>
              <a:pPr algn="ctr" fontAlgn="base">
                <a:lnSpc>
                  <a:spcPct val="90000"/>
                </a:lnSpc>
              </a:pPr>
              <a:r>
                <a:rPr lang="en-US" altLang="ja-JP" sz="1600" b="1" dirty="0" smtClean="0">
                  <a:solidFill>
                    <a:schemeClr val="bg1"/>
                  </a:solidFill>
                  <a:latin typeface="+mj-lt"/>
                </a:rPr>
                <a:t>The </a:t>
              </a:r>
              <a:r>
                <a:rPr lang="en-US" altLang="ja-JP" sz="1600" b="1" dirty="0">
                  <a:solidFill>
                    <a:schemeClr val="bg1"/>
                  </a:solidFill>
                  <a:latin typeface="+mj-lt"/>
                </a:rPr>
                <a:t>World’s Most Innovative University</a:t>
              </a:r>
              <a:endParaRPr kumimoji="1" lang="ja-JP" altLang="en-US" sz="1600" b="0" i="0" u="none" strike="noStrike" kern="1200" baseline="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1" name="テキスト ボックス 65"/>
            <p:cNvSpPr txBox="1"/>
            <p:nvPr/>
          </p:nvSpPr>
          <p:spPr>
            <a:xfrm>
              <a:off x="7224658" y="2635214"/>
              <a:ext cx="103143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ja-JP"/>
              </a:defPPr>
              <a:lvl1pPr marL="0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1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2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3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84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55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26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98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69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/>
              <a:r>
                <a:rPr lang="en-US" altLang="ja-JP" sz="2000" b="1" dirty="0" smtClean="0">
                  <a:solidFill>
                    <a:schemeClr val="bg1"/>
                  </a:solidFill>
                </a:rPr>
                <a:t>2015</a:t>
              </a:r>
              <a:endParaRPr kumimoji="1" lang="ja-JP" altLang="en-US" sz="2000" b="0" i="0" u="none" strike="noStrike" kern="1200" baseline="0" dirty="0" smtClean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2" name="テキスト ボックス 66"/>
            <p:cNvSpPr txBox="1"/>
            <p:nvPr/>
          </p:nvSpPr>
          <p:spPr>
            <a:xfrm>
              <a:off x="6659230" y="2839606"/>
              <a:ext cx="2162287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ja-JP"/>
              </a:defPPr>
              <a:lvl1pPr marL="0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71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42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13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84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55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26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98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69" algn="l" defTabSz="914342" rtl="0" eaLnBrk="1" latinLnBrk="0" hangingPunct="1">
                <a:defRPr kumimoji="1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ctr"/>
              <a:r>
                <a:rPr lang="en-US" altLang="ja-JP" sz="3200" b="1" dirty="0" smtClean="0">
                  <a:solidFill>
                    <a:schemeClr val="bg1"/>
                  </a:solidFill>
                  <a:latin typeface="+mj-lt"/>
                </a:rPr>
                <a:t>18</a:t>
              </a:r>
              <a:r>
                <a:rPr lang="en-US" altLang="ja-JP" sz="4400" b="1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ja-JP" sz="3200" b="1" dirty="0" smtClean="0">
                  <a:solidFill>
                    <a:schemeClr val="bg1"/>
                  </a:solidFill>
                  <a:latin typeface="+mj-lt"/>
                </a:rPr>
                <a:t>(</a:t>
              </a:r>
              <a:r>
                <a:rPr lang="en-US" altLang="ja-JP" sz="6000" b="1" i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j-lt"/>
                </a:rPr>
                <a:t>1</a:t>
              </a:r>
              <a:r>
                <a:rPr lang="en-US" altLang="ja-JP" sz="2000" b="1" i="1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altLang="ja-JP" sz="2000" b="1" i="1" dirty="0" smtClean="0">
                  <a:solidFill>
                    <a:schemeClr val="bg1"/>
                  </a:solidFill>
                </a:rPr>
                <a:t> </a:t>
              </a:r>
              <a:r>
                <a:rPr lang="en-US" altLang="ja-JP" sz="3200" b="1" dirty="0" smtClean="0">
                  <a:solidFill>
                    <a:schemeClr val="bg1"/>
                  </a:solidFill>
                  <a:latin typeface="+mj-lt"/>
                </a:rPr>
                <a:t>)</a:t>
              </a:r>
              <a:endParaRPr kumimoji="1" lang="ja-JP" altLang="en-US" sz="4400" b="0" i="0" u="none" strike="noStrike" kern="1200" baseline="0" dirty="0" smtClean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5984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2989384" y="2543908"/>
            <a:ext cx="638907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/>
            <a:r>
              <a:rPr lang="en-US" altLang="ja-JP" sz="4400" b="1" dirty="0" smtClean="0">
                <a:solidFill>
                  <a:schemeClr val="bg1"/>
                </a:solidFill>
                <a:latin typeface="+mj-lt"/>
              </a:rPr>
              <a:t>Thank </a:t>
            </a:r>
            <a:r>
              <a:rPr lang="en-US" altLang="ja-JP" sz="4400" b="1" dirty="0">
                <a:solidFill>
                  <a:schemeClr val="bg1"/>
                </a:solidFill>
                <a:latin typeface="+mj-lt"/>
              </a:rPr>
              <a:t>you</a:t>
            </a:r>
            <a:endParaRPr kumimoji="1" lang="ja-JP" altLang="en-US" sz="4400" b="0" i="0" u="none" strike="noStrike" kern="1200" baseline="0" dirty="0" smtClean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030" y="6361642"/>
            <a:ext cx="2368061" cy="27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61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00" y="218612"/>
            <a:ext cx="721070" cy="72107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6130" y="12492"/>
            <a:ext cx="6298910" cy="107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6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187520" y="166020"/>
            <a:ext cx="6934428" cy="431800"/>
          </a:xfrm>
        </p:spPr>
        <p:txBody>
          <a:bodyPr/>
          <a:lstStyle/>
          <a:p>
            <a:r>
              <a:rPr lang="en-US" altLang="ja-JP" sz="2300" dirty="0"/>
              <a:t>Investment </a:t>
            </a:r>
            <a:r>
              <a:rPr lang="en-US" altLang="ja-JP" sz="2300" dirty="0" smtClean="0"/>
              <a:t>Trends </a:t>
            </a:r>
            <a:r>
              <a:rPr lang="en-US" altLang="ja-JP" sz="2300" dirty="0"/>
              <a:t>of </a:t>
            </a:r>
            <a:r>
              <a:rPr lang="en-US" altLang="ja-JP" sz="2300" dirty="0" smtClean="0"/>
              <a:t>Fundamental </a:t>
            </a:r>
            <a:r>
              <a:rPr lang="en-US" altLang="ja-JP" sz="2300" dirty="0"/>
              <a:t>A</a:t>
            </a:r>
            <a:r>
              <a:rPr lang="en-US" altLang="ja-JP" sz="2300" dirty="0" smtClean="0"/>
              <a:t>cademic </a:t>
            </a:r>
            <a:r>
              <a:rPr lang="en-US" altLang="ja-JP" sz="2300" dirty="0"/>
              <a:t>R</a:t>
            </a:r>
            <a:r>
              <a:rPr lang="en-US" altLang="ja-JP" sz="2300" dirty="0" smtClean="0"/>
              <a:t>esearch</a:t>
            </a:r>
            <a:endParaRPr kumimoji="1" lang="ja-JP" altLang="en-US" sz="2300" dirty="0"/>
          </a:p>
        </p:txBody>
      </p:sp>
      <p:sp>
        <p:nvSpPr>
          <p:cNvPr id="3" name="正方形/長方形 2"/>
          <p:cNvSpPr/>
          <p:nvPr/>
        </p:nvSpPr>
        <p:spPr>
          <a:xfrm>
            <a:off x="0" y="755999"/>
            <a:ext cx="9144000" cy="9218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39271" y="871166"/>
            <a:ext cx="812440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Basic expenses of the university 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from the government 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are 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trending downwards, and although research grants are increasing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, it 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is still becoming difficult to meet overall monetary goals; financially, all costs are being 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reduced.</a:t>
            </a:r>
            <a:endParaRPr kumimoji="1" lang="en-US" altLang="ja-JP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graphicFrame>
        <p:nvGraphicFramePr>
          <p:cNvPr id="25" name="グラフ 24"/>
          <p:cNvGraphicFramePr>
            <a:graphicFrameLocks/>
          </p:cNvGraphicFramePr>
          <p:nvPr>
            <p:extLst/>
          </p:nvPr>
        </p:nvGraphicFramePr>
        <p:xfrm>
          <a:off x="803142" y="1792971"/>
          <a:ext cx="7809653" cy="44930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6" name="テキスト ボックス 25"/>
          <p:cNvSpPr txBox="1"/>
          <p:nvPr/>
        </p:nvSpPr>
        <p:spPr>
          <a:xfrm>
            <a:off x="-141457" y="1791842"/>
            <a:ext cx="12206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(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in millions</a:t>
            </a: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of yen</a:t>
            </a:r>
            <a:r>
              <a:rPr kumimoji="1" lang="en-US" altLang="ja-JP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)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7646440" y="5435678"/>
            <a:ext cx="828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(</a:t>
            </a: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FY)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2208826" y="1799793"/>
            <a:ext cx="96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（</a:t>
            </a: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100</a:t>
            </a: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）</a:t>
            </a:r>
            <a:endParaRPr kumimoji="1" lang="en-US" altLang="ja-JP" sz="1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17,508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4512629" y="2057354"/>
            <a:ext cx="96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（</a:t>
            </a: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96.0</a:t>
            </a: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）</a:t>
            </a:r>
            <a:endParaRPr kumimoji="1" lang="en-US" altLang="ja-JP" sz="1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16,807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6816432" y="2199903"/>
            <a:ext cx="964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（</a:t>
            </a: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93.9</a:t>
            </a:r>
            <a:r>
              <a:rPr kumimoji="1" lang="ja-JP" altLang="en-US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）</a:t>
            </a:r>
            <a:endParaRPr kumimoji="1" lang="en-US" altLang="ja-JP" sz="10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16,441</a:t>
            </a:r>
            <a:endParaRPr kumimoji="1" lang="ja-JP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623162" y="5123563"/>
            <a:ext cx="828600" cy="447091"/>
          </a:xfrm>
          <a:prstGeom prst="rect">
            <a:avLst/>
          </a:prstGeom>
          <a:solidFill>
            <a:sysClr val="window" lastClr="FFFFFF"/>
          </a:solidFill>
        </p:spPr>
        <p:txBody>
          <a:bodyPr wrap="none" rtlCol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ea typeface="メイリオ"/>
                <a:cs typeface="Arial" panose="020B0604020202020204" pitchFamily="34" charset="0"/>
              </a:rPr>
              <a:t>0</a:t>
            </a:r>
            <a:endParaRPr kumimoji="0" lang="ja-JP" altLang="en-US" sz="12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rial"/>
              <a:ea typeface="メイリオ"/>
              <a:cs typeface="Arial" panose="020B0604020202020204" pitchFamily="34" charset="0"/>
            </a:endParaRPr>
          </a:p>
        </p:txBody>
      </p:sp>
      <p:grpSp>
        <p:nvGrpSpPr>
          <p:cNvPr id="32" name="グループ化 31"/>
          <p:cNvGrpSpPr/>
          <p:nvPr/>
        </p:nvGrpSpPr>
        <p:grpSpPr>
          <a:xfrm>
            <a:off x="1403649" y="5210455"/>
            <a:ext cx="7374972" cy="136654"/>
            <a:chOff x="-825500" y="5646094"/>
            <a:chExt cx="10526713" cy="187325"/>
          </a:xfrm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-825500" y="5646094"/>
              <a:ext cx="10526713" cy="187325"/>
            </a:xfrm>
            <a:custGeom>
              <a:avLst/>
              <a:gdLst>
                <a:gd name="T0" fmla="*/ 2743 w 2804"/>
                <a:gd name="T1" fmla="*/ 47 h 47"/>
                <a:gd name="T2" fmla="*/ 2621 w 2804"/>
                <a:gd name="T3" fmla="*/ 47 h 47"/>
                <a:gd name="T4" fmla="*/ 2499 w 2804"/>
                <a:gd name="T5" fmla="*/ 47 h 47"/>
                <a:gd name="T6" fmla="*/ 2377 w 2804"/>
                <a:gd name="T7" fmla="*/ 47 h 47"/>
                <a:gd name="T8" fmla="*/ 2255 w 2804"/>
                <a:gd name="T9" fmla="*/ 47 h 47"/>
                <a:gd name="T10" fmla="*/ 2133 w 2804"/>
                <a:gd name="T11" fmla="*/ 47 h 47"/>
                <a:gd name="T12" fmla="*/ 2011 w 2804"/>
                <a:gd name="T13" fmla="*/ 47 h 47"/>
                <a:gd name="T14" fmla="*/ 1889 w 2804"/>
                <a:gd name="T15" fmla="*/ 47 h 47"/>
                <a:gd name="T16" fmla="*/ 1768 w 2804"/>
                <a:gd name="T17" fmla="*/ 47 h 47"/>
                <a:gd name="T18" fmla="*/ 1646 w 2804"/>
                <a:gd name="T19" fmla="*/ 47 h 47"/>
                <a:gd name="T20" fmla="*/ 1524 w 2804"/>
                <a:gd name="T21" fmla="*/ 47 h 47"/>
                <a:gd name="T22" fmla="*/ 1402 w 2804"/>
                <a:gd name="T23" fmla="*/ 47 h 47"/>
                <a:gd name="T24" fmla="*/ 1280 w 2804"/>
                <a:gd name="T25" fmla="*/ 47 h 47"/>
                <a:gd name="T26" fmla="*/ 1158 w 2804"/>
                <a:gd name="T27" fmla="*/ 47 h 47"/>
                <a:gd name="T28" fmla="*/ 1036 w 2804"/>
                <a:gd name="T29" fmla="*/ 47 h 47"/>
                <a:gd name="T30" fmla="*/ 914 w 2804"/>
                <a:gd name="T31" fmla="*/ 47 h 47"/>
                <a:gd name="T32" fmla="*/ 792 w 2804"/>
                <a:gd name="T33" fmla="*/ 47 h 47"/>
                <a:gd name="T34" fmla="*/ 670 w 2804"/>
                <a:gd name="T35" fmla="*/ 47 h 47"/>
                <a:gd name="T36" fmla="*/ 548 w 2804"/>
                <a:gd name="T37" fmla="*/ 47 h 47"/>
                <a:gd name="T38" fmla="*/ 427 w 2804"/>
                <a:gd name="T39" fmla="*/ 47 h 47"/>
                <a:gd name="T40" fmla="*/ 305 w 2804"/>
                <a:gd name="T41" fmla="*/ 47 h 47"/>
                <a:gd name="T42" fmla="*/ 183 w 2804"/>
                <a:gd name="T43" fmla="*/ 47 h 47"/>
                <a:gd name="T44" fmla="*/ 61 w 2804"/>
                <a:gd name="T45" fmla="*/ 47 h 47"/>
                <a:gd name="T46" fmla="*/ 0 w 2804"/>
                <a:gd name="T47" fmla="*/ 0 h 47"/>
                <a:gd name="T48" fmla="*/ 122 w 2804"/>
                <a:gd name="T49" fmla="*/ 0 h 47"/>
                <a:gd name="T50" fmla="*/ 244 w 2804"/>
                <a:gd name="T51" fmla="*/ 0 h 47"/>
                <a:gd name="T52" fmla="*/ 366 w 2804"/>
                <a:gd name="T53" fmla="*/ 0 h 47"/>
                <a:gd name="T54" fmla="*/ 488 w 2804"/>
                <a:gd name="T55" fmla="*/ 0 h 47"/>
                <a:gd name="T56" fmla="*/ 609 w 2804"/>
                <a:gd name="T57" fmla="*/ 0 h 47"/>
                <a:gd name="T58" fmla="*/ 731 w 2804"/>
                <a:gd name="T59" fmla="*/ 0 h 47"/>
                <a:gd name="T60" fmla="*/ 853 w 2804"/>
                <a:gd name="T61" fmla="*/ 0 h 47"/>
                <a:gd name="T62" fmla="*/ 975 w 2804"/>
                <a:gd name="T63" fmla="*/ 0 h 47"/>
                <a:gd name="T64" fmla="*/ 1097 w 2804"/>
                <a:gd name="T65" fmla="*/ 0 h 47"/>
                <a:gd name="T66" fmla="*/ 1219 w 2804"/>
                <a:gd name="T67" fmla="*/ 0 h 47"/>
                <a:gd name="T68" fmla="*/ 1341 w 2804"/>
                <a:gd name="T69" fmla="*/ 0 h 47"/>
                <a:gd name="T70" fmla="*/ 1463 w 2804"/>
                <a:gd name="T71" fmla="*/ 0 h 47"/>
                <a:gd name="T72" fmla="*/ 1585 w 2804"/>
                <a:gd name="T73" fmla="*/ 0 h 47"/>
                <a:gd name="T74" fmla="*/ 1707 w 2804"/>
                <a:gd name="T75" fmla="*/ 0 h 47"/>
                <a:gd name="T76" fmla="*/ 1829 w 2804"/>
                <a:gd name="T77" fmla="*/ 0 h 47"/>
                <a:gd name="T78" fmla="*/ 1950 w 2804"/>
                <a:gd name="T79" fmla="*/ 0 h 47"/>
                <a:gd name="T80" fmla="*/ 2072 w 2804"/>
                <a:gd name="T81" fmla="*/ 0 h 47"/>
                <a:gd name="T82" fmla="*/ 2194 w 2804"/>
                <a:gd name="T83" fmla="*/ 0 h 47"/>
                <a:gd name="T84" fmla="*/ 2316 w 2804"/>
                <a:gd name="T85" fmla="*/ 0 h 47"/>
                <a:gd name="T86" fmla="*/ 2438 w 2804"/>
                <a:gd name="T87" fmla="*/ 0 h 47"/>
                <a:gd name="T88" fmla="*/ 2560 w 2804"/>
                <a:gd name="T89" fmla="*/ 0 h 47"/>
                <a:gd name="T90" fmla="*/ 2682 w 2804"/>
                <a:gd name="T91" fmla="*/ 0 h 47"/>
                <a:gd name="T92" fmla="*/ 2804 w 2804"/>
                <a:gd name="T9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04" h="47">
                  <a:moveTo>
                    <a:pt x="2804" y="29"/>
                  </a:moveTo>
                  <a:cubicBezTo>
                    <a:pt x="2774" y="29"/>
                    <a:pt x="2774" y="47"/>
                    <a:pt x="2743" y="47"/>
                  </a:cubicBezTo>
                  <a:cubicBezTo>
                    <a:pt x="2713" y="47"/>
                    <a:pt x="2713" y="29"/>
                    <a:pt x="2682" y="29"/>
                  </a:cubicBezTo>
                  <a:cubicBezTo>
                    <a:pt x="2652" y="29"/>
                    <a:pt x="2652" y="47"/>
                    <a:pt x="2621" y="47"/>
                  </a:cubicBezTo>
                  <a:cubicBezTo>
                    <a:pt x="2591" y="47"/>
                    <a:pt x="2591" y="29"/>
                    <a:pt x="2560" y="29"/>
                  </a:cubicBezTo>
                  <a:cubicBezTo>
                    <a:pt x="2530" y="29"/>
                    <a:pt x="2530" y="47"/>
                    <a:pt x="2499" y="47"/>
                  </a:cubicBezTo>
                  <a:cubicBezTo>
                    <a:pt x="2469" y="47"/>
                    <a:pt x="2469" y="29"/>
                    <a:pt x="2438" y="29"/>
                  </a:cubicBezTo>
                  <a:cubicBezTo>
                    <a:pt x="2408" y="29"/>
                    <a:pt x="2408" y="47"/>
                    <a:pt x="2377" y="47"/>
                  </a:cubicBezTo>
                  <a:cubicBezTo>
                    <a:pt x="2347" y="47"/>
                    <a:pt x="2347" y="29"/>
                    <a:pt x="2316" y="29"/>
                  </a:cubicBezTo>
                  <a:cubicBezTo>
                    <a:pt x="2286" y="29"/>
                    <a:pt x="2286" y="47"/>
                    <a:pt x="2255" y="47"/>
                  </a:cubicBezTo>
                  <a:cubicBezTo>
                    <a:pt x="2225" y="47"/>
                    <a:pt x="2225" y="29"/>
                    <a:pt x="2194" y="29"/>
                  </a:cubicBezTo>
                  <a:cubicBezTo>
                    <a:pt x="2164" y="29"/>
                    <a:pt x="2164" y="47"/>
                    <a:pt x="2133" y="47"/>
                  </a:cubicBezTo>
                  <a:cubicBezTo>
                    <a:pt x="2103" y="47"/>
                    <a:pt x="2103" y="29"/>
                    <a:pt x="2072" y="29"/>
                  </a:cubicBezTo>
                  <a:cubicBezTo>
                    <a:pt x="2042" y="29"/>
                    <a:pt x="2042" y="47"/>
                    <a:pt x="2011" y="47"/>
                  </a:cubicBezTo>
                  <a:cubicBezTo>
                    <a:pt x="1981" y="47"/>
                    <a:pt x="1981" y="29"/>
                    <a:pt x="1950" y="29"/>
                  </a:cubicBezTo>
                  <a:cubicBezTo>
                    <a:pt x="1920" y="29"/>
                    <a:pt x="1920" y="47"/>
                    <a:pt x="1889" y="47"/>
                  </a:cubicBezTo>
                  <a:cubicBezTo>
                    <a:pt x="1859" y="47"/>
                    <a:pt x="1859" y="29"/>
                    <a:pt x="1829" y="29"/>
                  </a:cubicBezTo>
                  <a:cubicBezTo>
                    <a:pt x="1798" y="29"/>
                    <a:pt x="1798" y="47"/>
                    <a:pt x="1768" y="47"/>
                  </a:cubicBezTo>
                  <a:cubicBezTo>
                    <a:pt x="1737" y="47"/>
                    <a:pt x="1737" y="29"/>
                    <a:pt x="1707" y="29"/>
                  </a:cubicBezTo>
                  <a:cubicBezTo>
                    <a:pt x="1676" y="29"/>
                    <a:pt x="1676" y="47"/>
                    <a:pt x="1646" y="47"/>
                  </a:cubicBezTo>
                  <a:cubicBezTo>
                    <a:pt x="1615" y="47"/>
                    <a:pt x="1615" y="29"/>
                    <a:pt x="1585" y="29"/>
                  </a:cubicBezTo>
                  <a:cubicBezTo>
                    <a:pt x="1554" y="29"/>
                    <a:pt x="1554" y="47"/>
                    <a:pt x="1524" y="47"/>
                  </a:cubicBezTo>
                  <a:cubicBezTo>
                    <a:pt x="1493" y="47"/>
                    <a:pt x="1493" y="29"/>
                    <a:pt x="1463" y="29"/>
                  </a:cubicBezTo>
                  <a:cubicBezTo>
                    <a:pt x="1432" y="29"/>
                    <a:pt x="1432" y="47"/>
                    <a:pt x="1402" y="47"/>
                  </a:cubicBezTo>
                  <a:cubicBezTo>
                    <a:pt x="1371" y="47"/>
                    <a:pt x="1371" y="29"/>
                    <a:pt x="1341" y="29"/>
                  </a:cubicBezTo>
                  <a:cubicBezTo>
                    <a:pt x="1310" y="29"/>
                    <a:pt x="1310" y="47"/>
                    <a:pt x="1280" y="47"/>
                  </a:cubicBezTo>
                  <a:cubicBezTo>
                    <a:pt x="1249" y="47"/>
                    <a:pt x="1249" y="29"/>
                    <a:pt x="1219" y="29"/>
                  </a:cubicBezTo>
                  <a:cubicBezTo>
                    <a:pt x="1188" y="29"/>
                    <a:pt x="1188" y="47"/>
                    <a:pt x="1158" y="47"/>
                  </a:cubicBezTo>
                  <a:cubicBezTo>
                    <a:pt x="1127" y="47"/>
                    <a:pt x="1127" y="29"/>
                    <a:pt x="1097" y="29"/>
                  </a:cubicBezTo>
                  <a:cubicBezTo>
                    <a:pt x="1067" y="29"/>
                    <a:pt x="1067" y="47"/>
                    <a:pt x="1036" y="47"/>
                  </a:cubicBezTo>
                  <a:cubicBezTo>
                    <a:pt x="1006" y="47"/>
                    <a:pt x="1006" y="29"/>
                    <a:pt x="975" y="29"/>
                  </a:cubicBezTo>
                  <a:cubicBezTo>
                    <a:pt x="945" y="29"/>
                    <a:pt x="945" y="47"/>
                    <a:pt x="914" y="47"/>
                  </a:cubicBezTo>
                  <a:cubicBezTo>
                    <a:pt x="884" y="47"/>
                    <a:pt x="884" y="29"/>
                    <a:pt x="853" y="29"/>
                  </a:cubicBezTo>
                  <a:cubicBezTo>
                    <a:pt x="823" y="29"/>
                    <a:pt x="823" y="47"/>
                    <a:pt x="792" y="47"/>
                  </a:cubicBezTo>
                  <a:cubicBezTo>
                    <a:pt x="762" y="47"/>
                    <a:pt x="762" y="29"/>
                    <a:pt x="731" y="29"/>
                  </a:cubicBezTo>
                  <a:cubicBezTo>
                    <a:pt x="701" y="29"/>
                    <a:pt x="701" y="47"/>
                    <a:pt x="670" y="47"/>
                  </a:cubicBezTo>
                  <a:cubicBezTo>
                    <a:pt x="640" y="47"/>
                    <a:pt x="640" y="29"/>
                    <a:pt x="609" y="29"/>
                  </a:cubicBezTo>
                  <a:cubicBezTo>
                    <a:pt x="579" y="29"/>
                    <a:pt x="579" y="47"/>
                    <a:pt x="548" y="47"/>
                  </a:cubicBezTo>
                  <a:cubicBezTo>
                    <a:pt x="518" y="47"/>
                    <a:pt x="518" y="29"/>
                    <a:pt x="488" y="29"/>
                  </a:cubicBezTo>
                  <a:cubicBezTo>
                    <a:pt x="457" y="29"/>
                    <a:pt x="457" y="47"/>
                    <a:pt x="427" y="47"/>
                  </a:cubicBezTo>
                  <a:cubicBezTo>
                    <a:pt x="396" y="47"/>
                    <a:pt x="396" y="29"/>
                    <a:pt x="366" y="29"/>
                  </a:cubicBezTo>
                  <a:cubicBezTo>
                    <a:pt x="335" y="29"/>
                    <a:pt x="335" y="47"/>
                    <a:pt x="305" y="47"/>
                  </a:cubicBezTo>
                  <a:cubicBezTo>
                    <a:pt x="274" y="47"/>
                    <a:pt x="274" y="29"/>
                    <a:pt x="244" y="29"/>
                  </a:cubicBezTo>
                  <a:cubicBezTo>
                    <a:pt x="213" y="29"/>
                    <a:pt x="213" y="47"/>
                    <a:pt x="183" y="47"/>
                  </a:cubicBezTo>
                  <a:cubicBezTo>
                    <a:pt x="152" y="47"/>
                    <a:pt x="152" y="29"/>
                    <a:pt x="122" y="29"/>
                  </a:cubicBezTo>
                  <a:cubicBezTo>
                    <a:pt x="91" y="29"/>
                    <a:pt x="91" y="47"/>
                    <a:pt x="61" y="47"/>
                  </a:cubicBezTo>
                  <a:cubicBezTo>
                    <a:pt x="30" y="47"/>
                    <a:pt x="3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0" y="0"/>
                    <a:pt x="30" y="18"/>
                    <a:pt x="61" y="18"/>
                  </a:cubicBezTo>
                  <a:cubicBezTo>
                    <a:pt x="91" y="18"/>
                    <a:pt x="91" y="0"/>
                    <a:pt x="122" y="0"/>
                  </a:cubicBezTo>
                  <a:cubicBezTo>
                    <a:pt x="152" y="0"/>
                    <a:pt x="152" y="18"/>
                    <a:pt x="183" y="18"/>
                  </a:cubicBezTo>
                  <a:cubicBezTo>
                    <a:pt x="213" y="18"/>
                    <a:pt x="213" y="0"/>
                    <a:pt x="244" y="0"/>
                  </a:cubicBezTo>
                  <a:cubicBezTo>
                    <a:pt x="274" y="0"/>
                    <a:pt x="274" y="18"/>
                    <a:pt x="305" y="18"/>
                  </a:cubicBezTo>
                  <a:cubicBezTo>
                    <a:pt x="335" y="18"/>
                    <a:pt x="335" y="0"/>
                    <a:pt x="366" y="0"/>
                  </a:cubicBezTo>
                  <a:cubicBezTo>
                    <a:pt x="396" y="0"/>
                    <a:pt x="396" y="18"/>
                    <a:pt x="427" y="18"/>
                  </a:cubicBezTo>
                  <a:cubicBezTo>
                    <a:pt x="457" y="18"/>
                    <a:pt x="457" y="0"/>
                    <a:pt x="488" y="0"/>
                  </a:cubicBezTo>
                  <a:cubicBezTo>
                    <a:pt x="518" y="0"/>
                    <a:pt x="518" y="18"/>
                    <a:pt x="548" y="18"/>
                  </a:cubicBezTo>
                  <a:cubicBezTo>
                    <a:pt x="579" y="18"/>
                    <a:pt x="579" y="0"/>
                    <a:pt x="609" y="0"/>
                  </a:cubicBezTo>
                  <a:cubicBezTo>
                    <a:pt x="640" y="0"/>
                    <a:pt x="640" y="18"/>
                    <a:pt x="670" y="18"/>
                  </a:cubicBezTo>
                  <a:cubicBezTo>
                    <a:pt x="701" y="18"/>
                    <a:pt x="701" y="0"/>
                    <a:pt x="731" y="0"/>
                  </a:cubicBezTo>
                  <a:cubicBezTo>
                    <a:pt x="762" y="0"/>
                    <a:pt x="762" y="18"/>
                    <a:pt x="792" y="18"/>
                  </a:cubicBezTo>
                  <a:cubicBezTo>
                    <a:pt x="823" y="18"/>
                    <a:pt x="823" y="0"/>
                    <a:pt x="853" y="0"/>
                  </a:cubicBezTo>
                  <a:cubicBezTo>
                    <a:pt x="884" y="0"/>
                    <a:pt x="884" y="18"/>
                    <a:pt x="914" y="18"/>
                  </a:cubicBezTo>
                  <a:cubicBezTo>
                    <a:pt x="945" y="18"/>
                    <a:pt x="945" y="0"/>
                    <a:pt x="975" y="0"/>
                  </a:cubicBezTo>
                  <a:cubicBezTo>
                    <a:pt x="1006" y="0"/>
                    <a:pt x="1006" y="18"/>
                    <a:pt x="1036" y="18"/>
                  </a:cubicBezTo>
                  <a:cubicBezTo>
                    <a:pt x="1067" y="18"/>
                    <a:pt x="1067" y="0"/>
                    <a:pt x="1097" y="0"/>
                  </a:cubicBezTo>
                  <a:cubicBezTo>
                    <a:pt x="1127" y="0"/>
                    <a:pt x="1127" y="18"/>
                    <a:pt x="1158" y="18"/>
                  </a:cubicBezTo>
                  <a:cubicBezTo>
                    <a:pt x="1188" y="18"/>
                    <a:pt x="1188" y="0"/>
                    <a:pt x="1219" y="0"/>
                  </a:cubicBezTo>
                  <a:cubicBezTo>
                    <a:pt x="1249" y="0"/>
                    <a:pt x="1249" y="18"/>
                    <a:pt x="1280" y="18"/>
                  </a:cubicBezTo>
                  <a:cubicBezTo>
                    <a:pt x="1310" y="18"/>
                    <a:pt x="1310" y="0"/>
                    <a:pt x="1341" y="0"/>
                  </a:cubicBezTo>
                  <a:cubicBezTo>
                    <a:pt x="1371" y="0"/>
                    <a:pt x="1371" y="18"/>
                    <a:pt x="1402" y="18"/>
                  </a:cubicBezTo>
                  <a:cubicBezTo>
                    <a:pt x="1432" y="18"/>
                    <a:pt x="1432" y="0"/>
                    <a:pt x="1463" y="0"/>
                  </a:cubicBezTo>
                  <a:cubicBezTo>
                    <a:pt x="1493" y="0"/>
                    <a:pt x="1493" y="18"/>
                    <a:pt x="1524" y="18"/>
                  </a:cubicBezTo>
                  <a:cubicBezTo>
                    <a:pt x="1554" y="18"/>
                    <a:pt x="1554" y="0"/>
                    <a:pt x="1585" y="0"/>
                  </a:cubicBezTo>
                  <a:cubicBezTo>
                    <a:pt x="1615" y="0"/>
                    <a:pt x="1615" y="18"/>
                    <a:pt x="1646" y="18"/>
                  </a:cubicBezTo>
                  <a:cubicBezTo>
                    <a:pt x="1676" y="18"/>
                    <a:pt x="1676" y="0"/>
                    <a:pt x="1707" y="0"/>
                  </a:cubicBezTo>
                  <a:cubicBezTo>
                    <a:pt x="1737" y="0"/>
                    <a:pt x="1737" y="18"/>
                    <a:pt x="1768" y="18"/>
                  </a:cubicBezTo>
                  <a:cubicBezTo>
                    <a:pt x="1798" y="18"/>
                    <a:pt x="1798" y="0"/>
                    <a:pt x="1829" y="0"/>
                  </a:cubicBezTo>
                  <a:cubicBezTo>
                    <a:pt x="1859" y="0"/>
                    <a:pt x="1859" y="18"/>
                    <a:pt x="1889" y="18"/>
                  </a:cubicBezTo>
                  <a:cubicBezTo>
                    <a:pt x="1920" y="18"/>
                    <a:pt x="1920" y="0"/>
                    <a:pt x="1950" y="0"/>
                  </a:cubicBezTo>
                  <a:cubicBezTo>
                    <a:pt x="1981" y="0"/>
                    <a:pt x="1981" y="18"/>
                    <a:pt x="2011" y="18"/>
                  </a:cubicBezTo>
                  <a:cubicBezTo>
                    <a:pt x="2042" y="18"/>
                    <a:pt x="2042" y="0"/>
                    <a:pt x="2072" y="0"/>
                  </a:cubicBezTo>
                  <a:cubicBezTo>
                    <a:pt x="2103" y="0"/>
                    <a:pt x="2103" y="18"/>
                    <a:pt x="2133" y="18"/>
                  </a:cubicBezTo>
                  <a:cubicBezTo>
                    <a:pt x="2164" y="18"/>
                    <a:pt x="2164" y="0"/>
                    <a:pt x="2194" y="0"/>
                  </a:cubicBezTo>
                  <a:cubicBezTo>
                    <a:pt x="2225" y="0"/>
                    <a:pt x="2225" y="18"/>
                    <a:pt x="2255" y="18"/>
                  </a:cubicBezTo>
                  <a:cubicBezTo>
                    <a:pt x="2286" y="18"/>
                    <a:pt x="2286" y="0"/>
                    <a:pt x="2316" y="0"/>
                  </a:cubicBezTo>
                  <a:cubicBezTo>
                    <a:pt x="2347" y="0"/>
                    <a:pt x="2347" y="18"/>
                    <a:pt x="2377" y="18"/>
                  </a:cubicBezTo>
                  <a:cubicBezTo>
                    <a:pt x="2408" y="18"/>
                    <a:pt x="2408" y="0"/>
                    <a:pt x="2438" y="0"/>
                  </a:cubicBezTo>
                  <a:cubicBezTo>
                    <a:pt x="2469" y="0"/>
                    <a:pt x="2469" y="18"/>
                    <a:pt x="2499" y="18"/>
                  </a:cubicBezTo>
                  <a:cubicBezTo>
                    <a:pt x="2530" y="18"/>
                    <a:pt x="2530" y="0"/>
                    <a:pt x="2560" y="0"/>
                  </a:cubicBezTo>
                  <a:cubicBezTo>
                    <a:pt x="2591" y="0"/>
                    <a:pt x="2591" y="18"/>
                    <a:pt x="2621" y="18"/>
                  </a:cubicBezTo>
                  <a:cubicBezTo>
                    <a:pt x="2652" y="18"/>
                    <a:pt x="2652" y="0"/>
                    <a:pt x="2682" y="0"/>
                  </a:cubicBezTo>
                  <a:cubicBezTo>
                    <a:pt x="2713" y="0"/>
                    <a:pt x="2713" y="18"/>
                    <a:pt x="2743" y="18"/>
                  </a:cubicBezTo>
                  <a:cubicBezTo>
                    <a:pt x="2774" y="18"/>
                    <a:pt x="2774" y="0"/>
                    <a:pt x="2804" y="0"/>
                  </a:cubicBezTo>
                  <a:lnTo>
                    <a:pt x="2804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endParaRPr>
            </a:p>
          </p:txBody>
        </p:sp>
        <p:grpSp>
          <p:nvGrpSpPr>
            <p:cNvPr id="34" name="グループ化 33"/>
            <p:cNvGrpSpPr/>
            <p:nvPr/>
          </p:nvGrpSpPr>
          <p:grpSpPr>
            <a:xfrm>
              <a:off x="-825500" y="5646094"/>
              <a:ext cx="10526713" cy="187325"/>
              <a:chOff x="-825500" y="5484609"/>
              <a:chExt cx="10526713" cy="187325"/>
            </a:xfrm>
          </p:grpSpPr>
          <p:sp>
            <p:nvSpPr>
              <p:cNvPr id="35" name="Freeform 7"/>
              <p:cNvSpPr>
                <a:spLocks/>
              </p:cNvSpPr>
              <p:nvPr/>
            </p:nvSpPr>
            <p:spPr bwMode="auto">
              <a:xfrm>
                <a:off x="-825500" y="5484609"/>
                <a:ext cx="10526713" cy="71438"/>
              </a:xfrm>
              <a:custGeom>
                <a:avLst/>
                <a:gdLst>
                  <a:gd name="T0" fmla="*/ 0 w 2804"/>
                  <a:gd name="T1" fmla="*/ 0 h 18"/>
                  <a:gd name="T2" fmla="*/ 61 w 2804"/>
                  <a:gd name="T3" fmla="*/ 18 h 18"/>
                  <a:gd name="T4" fmla="*/ 122 w 2804"/>
                  <a:gd name="T5" fmla="*/ 0 h 18"/>
                  <a:gd name="T6" fmla="*/ 183 w 2804"/>
                  <a:gd name="T7" fmla="*/ 18 h 18"/>
                  <a:gd name="T8" fmla="*/ 244 w 2804"/>
                  <a:gd name="T9" fmla="*/ 0 h 18"/>
                  <a:gd name="T10" fmla="*/ 305 w 2804"/>
                  <a:gd name="T11" fmla="*/ 18 h 18"/>
                  <a:gd name="T12" fmla="*/ 366 w 2804"/>
                  <a:gd name="T13" fmla="*/ 0 h 18"/>
                  <a:gd name="T14" fmla="*/ 427 w 2804"/>
                  <a:gd name="T15" fmla="*/ 18 h 18"/>
                  <a:gd name="T16" fmla="*/ 488 w 2804"/>
                  <a:gd name="T17" fmla="*/ 0 h 18"/>
                  <a:gd name="T18" fmla="*/ 548 w 2804"/>
                  <a:gd name="T19" fmla="*/ 18 h 18"/>
                  <a:gd name="T20" fmla="*/ 609 w 2804"/>
                  <a:gd name="T21" fmla="*/ 0 h 18"/>
                  <a:gd name="T22" fmla="*/ 670 w 2804"/>
                  <a:gd name="T23" fmla="*/ 18 h 18"/>
                  <a:gd name="T24" fmla="*/ 731 w 2804"/>
                  <a:gd name="T25" fmla="*/ 0 h 18"/>
                  <a:gd name="T26" fmla="*/ 792 w 2804"/>
                  <a:gd name="T27" fmla="*/ 18 h 18"/>
                  <a:gd name="T28" fmla="*/ 853 w 2804"/>
                  <a:gd name="T29" fmla="*/ 0 h 18"/>
                  <a:gd name="T30" fmla="*/ 914 w 2804"/>
                  <a:gd name="T31" fmla="*/ 18 h 18"/>
                  <a:gd name="T32" fmla="*/ 975 w 2804"/>
                  <a:gd name="T33" fmla="*/ 0 h 18"/>
                  <a:gd name="T34" fmla="*/ 1036 w 2804"/>
                  <a:gd name="T35" fmla="*/ 18 h 18"/>
                  <a:gd name="T36" fmla="*/ 1097 w 2804"/>
                  <a:gd name="T37" fmla="*/ 0 h 18"/>
                  <a:gd name="T38" fmla="*/ 1158 w 2804"/>
                  <a:gd name="T39" fmla="*/ 18 h 18"/>
                  <a:gd name="T40" fmla="*/ 1219 w 2804"/>
                  <a:gd name="T41" fmla="*/ 0 h 18"/>
                  <a:gd name="T42" fmla="*/ 1280 w 2804"/>
                  <a:gd name="T43" fmla="*/ 18 h 18"/>
                  <a:gd name="T44" fmla="*/ 1341 w 2804"/>
                  <a:gd name="T45" fmla="*/ 0 h 18"/>
                  <a:gd name="T46" fmla="*/ 1402 w 2804"/>
                  <a:gd name="T47" fmla="*/ 18 h 18"/>
                  <a:gd name="T48" fmla="*/ 1463 w 2804"/>
                  <a:gd name="T49" fmla="*/ 0 h 18"/>
                  <a:gd name="T50" fmla="*/ 1524 w 2804"/>
                  <a:gd name="T51" fmla="*/ 18 h 18"/>
                  <a:gd name="T52" fmla="*/ 1585 w 2804"/>
                  <a:gd name="T53" fmla="*/ 0 h 18"/>
                  <a:gd name="T54" fmla="*/ 1646 w 2804"/>
                  <a:gd name="T55" fmla="*/ 18 h 18"/>
                  <a:gd name="T56" fmla="*/ 1707 w 2804"/>
                  <a:gd name="T57" fmla="*/ 0 h 18"/>
                  <a:gd name="T58" fmla="*/ 1768 w 2804"/>
                  <a:gd name="T59" fmla="*/ 18 h 18"/>
                  <a:gd name="T60" fmla="*/ 1829 w 2804"/>
                  <a:gd name="T61" fmla="*/ 0 h 18"/>
                  <a:gd name="T62" fmla="*/ 1889 w 2804"/>
                  <a:gd name="T63" fmla="*/ 18 h 18"/>
                  <a:gd name="T64" fmla="*/ 1950 w 2804"/>
                  <a:gd name="T65" fmla="*/ 0 h 18"/>
                  <a:gd name="T66" fmla="*/ 2011 w 2804"/>
                  <a:gd name="T67" fmla="*/ 18 h 18"/>
                  <a:gd name="T68" fmla="*/ 2072 w 2804"/>
                  <a:gd name="T69" fmla="*/ 0 h 18"/>
                  <a:gd name="T70" fmla="*/ 2133 w 2804"/>
                  <a:gd name="T71" fmla="*/ 18 h 18"/>
                  <a:gd name="T72" fmla="*/ 2194 w 2804"/>
                  <a:gd name="T73" fmla="*/ 0 h 18"/>
                  <a:gd name="T74" fmla="*/ 2255 w 2804"/>
                  <a:gd name="T75" fmla="*/ 18 h 18"/>
                  <a:gd name="T76" fmla="*/ 2316 w 2804"/>
                  <a:gd name="T77" fmla="*/ 0 h 18"/>
                  <a:gd name="T78" fmla="*/ 2377 w 2804"/>
                  <a:gd name="T79" fmla="*/ 18 h 18"/>
                  <a:gd name="T80" fmla="*/ 2438 w 2804"/>
                  <a:gd name="T81" fmla="*/ 0 h 18"/>
                  <a:gd name="T82" fmla="*/ 2499 w 2804"/>
                  <a:gd name="T83" fmla="*/ 18 h 18"/>
                  <a:gd name="T84" fmla="*/ 2560 w 2804"/>
                  <a:gd name="T85" fmla="*/ 0 h 18"/>
                  <a:gd name="T86" fmla="*/ 2621 w 2804"/>
                  <a:gd name="T87" fmla="*/ 18 h 18"/>
                  <a:gd name="T88" fmla="*/ 2682 w 2804"/>
                  <a:gd name="T89" fmla="*/ 0 h 18"/>
                  <a:gd name="T90" fmla="*/ 2743 w 2804"/>
                  <a:gd name="T91" fmla="*/ 18 h 18"/>
                  <a:gd name="T92" fmla="*/ 2804 w 2804"/>
                  <a:gd name="T9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04" h="18">
                    <a:moveTo>
                      <a:pt x="0" y="0"/>
                    </a:moveTo>
                    <a:cubicBezTo>
                      <a:pt x="30" y="0"/>
                      <a:pt x="30" y="18"/>
                      <a:pt x="61" y="18"/>
                    </a:cubicBezTo>
                    <a:cubicBezTo>
                      <a:pt x="91" y="18"/>
                      <a:pt x="91" y="0"/>
                      <a:pt x="122" y="0"/>
                    </a:cubicBezTo>
                    <a:cubicBezTo>
                      <a:pt x="152" y="0"/>
                      <a:pt x="152" y="18"/>
                      <a:pt x="183" y="18"/>
                    </a:cubicBezTo>
                    <a:cubicBezTo>
                      <a:pt x="213" y="18"/>
                      <a:pt x="213" y="0"/>
                      <a:pt x="244" y="0"/>
                    </a:cubicBezTo>
                    <a:cubicBezTo>
                      <a:pt x="274" y="0"/>
                      <a:pt x="274" y="18"/>
                      <a:pt x="305" y="18"/>
                    </a:cubicBezTo>
                    <a:cubicBezTo>
                      <a:pt x="335" y="18"/>
                      <a:pt x="335" y="0"/>
                      <a:pt x="366" y="0"/>
                    </a:cubicBezTo>
                    <a:cubicBezTo>
                      <a:pt x="396" y="0"/>
                      <a:pt x="396" y="18"/>
                      <a:pt x="427" y="18"/>
                    </a:cubicBezTo>
                    <a:cubicBezTo>
                      <a:pt x="457" y="18"/>
                      <a:pt x="457" y="0"/>
                      <a:pt x="488" y="0"/>
                    </a:cubicBezTo>
                    <a:cubicBezTo>
                      <a:pt x="518" y="0"/>
                      <a:pt x="518" y="18"/>
                      <a:pt x="548" y="18"/>
                    </a:cubicBezTo>
                    <a:cubicBezTo>
                      <a:pt x="579" y="18"/>
                      <a:pt x="579" y="0"/>
                      <a:pt x="609" y="0"/>
                    </a:cubicBezTo>
                    <a:cubicBezTo>
                      <a:pt x="640" y="0"/>
                      <a:pt x="640" y="18"/>
                      <a:pt x="670" y="18"/>
                    </a:cubicBezTo>
                    <a:cubicBezTo>
                      <a:pt x="701" y="18"/>
                      <a:pt x="701" y="0"/>
                      <a:pt x="731" y="0"/>
                    </a:cubicBezTo>
                    <a:cubicBezTo>
                      <a:pt x="762" y="0"/>
                      <a:pt x="762" y="18"/>
                      <a:pt x="792" y="18"/>
                    </a:cubicBezTo>
                    <a:cubicBezTo>
                      <a:pt x="823" y="18"/>
                      <a:pt x="823" y="0"/>
                      <a:pt x="853" y="0"/>
                    </a:cubicBezTo>
                    <a:cubicBezTo>
                      <a:pt x="884" y="0"/>
                      <a:pt x="884" y="18"/>
                      <a:pt x="914" y="18"/>
                    </a:cubicBezTo>
                    <a:cubicBezTo>
                      <a:pt x="945" y="18"/>
                      <a:pt x="945" y="0"/>
                      <a:pt x="975" y="0"/>
                    </a:cubicBezTo>
                    <a:cubicBezTo>
                      <a:pt x="1006" y="0"/>
                      <a:pt x="1006" y="18"/>
                      <a:pt x="1036" y="18"/>
                    </a:cubicBezTo>
                    <a:cubicBezTo>
                      <a:pt x="1067" y="18"/>
                      <a:pt x="1067" y="0"/>
                      <a:pt x="1097" y="0"/>
                    </a:cubicBezTo>
                    <a:cubicBezTo>
                      <a:pt x="1127" y="0"/>
                      <a:pt x="1127" y="18"/>
                      <a:pt x="1158" y="18"/>
                    </a:cubicBezTo>
                    <a:cubicBezTo>
                      <a:pt x="1188" y="18"/>
                      <a:pt x="1188" y="0"/>
                      <a:pt x="1219" y="0"/>
                    </a:cubicBezTo>
                    <a:cubicBezTo>
                      <a:pt x="1249" y="0"/>
                      <a:pt x="1249" y="18"/>
                      <a:pt x="1280" y="18"/>
                    </a:cubicBezTo>
                    <a:cubicBezTo>
                      <a:pt x="1310" y="18"/>
                      <a:pt x="1310" y="0"/>
                      <a:pt x="1341" y="0"/>
                    </a:cubicBezTo>
                    <a:cubicBezTo>
                      <a:pt x="1371" y="0"/>
                      <a:pt x="1371" y="18"/>
                      <a:pt x="1402" y="18"/>
                    </a:cubicBezTo>
                    <a:cubicBezTo>
                      <a:pt x="1432" y="18"/>
                      <a:pt x="1432" y="0"/>
                      <a:pt x="1463" y="0"/>
                    </a:cubicBezTo>
                    <a:cubicBezTo>
                      <a:pt x="1493" y="0"/>
                      <a:pt x="1493" y="18"/>
                      <a:pt x="1524" y="18"/>
                    </a:cubicBezTo>
                    <a:cubicBezTo>
                      <a:pt x="1554" y="18"/>
                      <a:pt x="1554" y="0"/>
                      <a:pt x="1585" y="0"/>
                    </a:cubicBezTo>
                    <a:cubicBezTo>
                      <a:pt x="1615" y="0"/>
                      <a:pt x="1615" y="18"/>
                      <a:pt x="1646" y="18"/>
                    </a:cubicBezTo>
                    <a:cubicBezTo>
                      <a:pt x="1676" y="18"/>
                      <a:pt x="1676" y="0"/>
                      <a:pt x="1707" y="0"/>
                    </a:cubicBezTo>
                    <a:cubicBezTo>
                      <a:pt x="1737" y="0"/>
                      <a:pt x="1737" y="18"/>
                      <a:pt x="1768" y="18"/>
                    </a:cubicBezTo>
                    <a:cubicBezTo>
                      <a:pt x="1798" y="18"/>
                      <a:pt x="1798" y="0"/>
                      <a:pt x="1829" y="0"/>
                    </a:cubicBezTo>
                    <a:cubicBezTo>
                      <a:pt x="1859" y="0"/>
                      <a:pt x="1859" y="18"/>
                      <a:pt x="1889" y="18"/>
                    </a:cubicBezTo>
                    <a:cubicBezTo>
                      <a:pt x="1920" y="18"/>
                      <a:pt x="1920" y="0"/>
                      <a:pt x="1950" y="0"/>
                    </a:cubicBezTo>
                    <a:cubicBezTo>
                      <a:pt x="1981" y="0"/>
                      <a:pt x="1981" y="18"/>
                      <a:pt x="2011" y="18"/>
                    </a:cubicBezTo>
                    <a:cubicBezTo>
                      <a:pt x="2042" y="18"/>
                      <a:pt x="2042" y="0"/>
                      <a:pt x="2072" y="0"/>
                    </a:cubicBezTo>
                    <a:cubicBezTo>
                      <a:pt x="2103" y="0"/>
                      <a:pt x="2103" y="18"/>
                      <a:pt x="2133" y="18"/>
                    </a:cubicBezTo>
                    <a:cubicBezTo>
                      <a:pt x="2164" y="18"/>
                      <a:pt x="2164" y="0"/>
                      <a:pt x="2194" y="0"/>
                    </a:cubicBezTo>
                    <a:cubicBezTo>
                      <a:pt x="2225" y="0"/>
                      <a:pt x="2225" y="18"/>
                      <a:pt x="2255" y="18"/>
                    </a:cubicBezTo>
                    <a:cubicBezTo>
                      <a:pt x="2286" y="18"/>
                      <a:pt x="2286" y="0"/>
                      <a:pt x="2316" y="0"/>
                    </a:cubicBezTo>
                    <a:cubicBezTo>
                      <a:pt x="2347" y="0"/>
                      <a:pt x="2347" y="18"/>
                      <a:pt x="2377" y="18"/>
                    </a:cubicBezTo>
                    <a:cubicBezTo>
                      <a:pt x="2408" y="18"/>
                      <a:pt x="2408" y="0"/>
                      <a:pt x="2438" y="0"/>
                    </a:cubicBezTo>
                    <a:cubicBezTo>
                      <a:pt x="2469" y="0"/>
                      <a:pt x="2469" y="18"/>
                      <a:pt x="2499" y="18"/>
                    </a:cubicBezTo>
                    <a:cubicBezTo>
                      <a:pt x="2530" y="18"/>
                      <a:pt x="2530" y="0"/>
                      <a:pt x="2560" y="0"/>
                    </a:cubicBezTo>
                    <a:cubicBezTo>
                      <a:pt x="2591" y="0"/>
                      <a:pt x="2591" y="18"/>
                      <a:pt x="2621" y="18"/>
                    </a:cubicBezTo>
                    <a:cubicBezTo>
                      <a:pt x="2652" y="18"/>
                      <a:pt x="2652" y="0"/>
                      <a:pt x="2682" y="0"/>
                    </a:cubicBezTo>
                    <a:cubicBezTo>
                      <a:pt x="2713" y="0"/>
                      <a:pt x="2713" y="18"/>
                      <a:pt x="2743" y="18"/>
                    </a:cubicBezTo>
                    <a:cubicBezTo>
                      <a:pt x="2774" y="18"/>
                      <a:pt x="2774" y="0"/>
                      <a:pt x="2804" y="0"/>
                    </a:cubicBezTo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メイリオ"/>
                  <a:cs typeface="+mn-cs"/>
                </a:endParaRPr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-825500" y="5600496"/>
                <a:ext cx="10526713" cy="71438"/>
              </a:xfrm>
              <a:custGeom>
                <a:avLst/>
                <a:gdLst>
                  <a:gd name="T0" fmla="*/ 0 w 2804"/>
                  <a:gd name="T1" fmla="*/ 0 h 18"/>
                  <a:gd name="T2" fmla="*/ 61 w 2804"/>
                  <a:gd name="T3" fmla="*/ 18 h 18"/>
                  <a:gd name="T4" fmla="*/ 122 w 2804"/>
                  <a:gd name="T5" fmla="*/ 0 h 18"/>
                  <a:gd name="T6" fmla="*/ 183 w 2804"/>
                  <a:gd name="T7" fmla="*/ 18 h 18"/>
                  <a:gd name="T8" fmla="*/ 244 w 2804"/>
                  <a:gd name="T9" fmla="*/ 0 h 18"/>
                  <a:gd name="T10" fmla="*/ 305 w 2804"/>
                  <a:gd name="T11" fmla="*/ 18 h 18"/>
                  <a:gd name="T12" fmla="*/ 366 w 2804"/>
                  <a:gd name="T13" fmla="*/ 0 h 18"/>
                  <a:gd name="T14" fmla="*/ 427 w 2804"/>
                  <a:gd name="T15" fmla="*/ 18 h 18"/>
                  <a:gd name="T16" fmla="*/ 488 w 2804"/>
                  <a:gd name="T17" fmla="*/ 0 h 18"/>
                  <a:gd name="T18" fmla="*/ 548 w 2804"/>
                  <a:gd name="T19" fmla="*/ 18 h 18"/>
                  <a:gd name="T20" fmla="*/ 609 w 2804"/>
                  <a:gd name="T21" fmla="*/ 0 h 18"/>
                  <a:gd name="T22" fmla="*/ 670 w 2804"/>
                  <a:gd name="T23" fmla="*/ 18 h 18"/>
                  <a:gd name="T24" fmla="*/ 731 w 2804"/>
                  <a:gd name="T25" fmla="*/ 0 h 18"/>
                  <a:gd name="T26" fmla="*/ 792 w 2804"/>
                  <a:gd name="T27" fmla="*/ 18 h 18"/>
                  <a:gd name="T28" fmla="*/ 853 w 2804"/>
                  <a:gd name="T29" fmla="*/ 0 h 18"/>
                  <a:gd name="T30" fmla="*/ 914 w 2804"/>
                  <a:gd name="T31" fmla="*/ 18 h 18"/>
                  <a:gd name="T32" fmla="*/ 975 w 2804"/>
                  <a:gd name="T33" fmla="*/ 0 h 18"/>
                  <a:gd name="T34" fmla="*/ 1036 w 2804"/>
                  <a:gd name="T35" fmla="*/ 18 h 18"/>
                  <a:gd name="T36" fmla="*/ 1097 w 2804"/>
                  <a:gd name="T37" fmla="*/ 0 h 18"/>
                  <a:gd name="T38" fmla="*/ 1158 w 2804"/>
                  <a:gd name="T39" fmla="*/ 18 h 18"/>
                  <a:gd name="T40" fmla="*/ 1219 w 2804"/>
                  <a:gd name="T41" fmla="*/ 0 h 18"/>
                  <a:gd name="T42" fmla="*/ 1280 w 2804"/>
                  <a:gd name="T43" fmla="*/ 18 h 18"/>
                  <a:gd name="T44" fmla="*/ 1341 w 2804"/>
                  <a:gd name="T45" fmla="*/ 0 h 18"/>
                  <a:gd name="T46" fmla="*/ 1402 w 2804"/>
                  <a:gd name="T47" fmla="*/ 18 h 18"/>
                  <a:gd name="T48" fmla="*/ 1463 w 2804"/>
                  <a:gd name="T49" fmla="*/ 0 h 18"/>
                  <a:gd name="T50" fmla="*/ 1524 w 2804"/>
                  <a:gd name="T51" fmla="*/ 18 h 18"/>
                  <a:gd name="T52" fmla="*/ 1585 w 2804"/>
                  <a:gd name="T53" fmla="*/ 0 h 18"/>
                  <a:gd name="T54" fmla="*/ 1646 w 2804"/>
                  <a:gd name="T55" fmla="*/ 18 h 18"/>
                  <a:gd name="T56" fmla="*/ 1707 w 2804"/>
                  <a:gd name="T57" fmla="*/ 0 h 18"/>
                  <a:gd name="T58" fmla="*/ 1768 w 2804"/>
                  <a:gd name="T59" fmla="*/ 18 h 18"/>
                  <a:gd name="T60" fmla="*/ 1829 w 2804"/>
                  <a:gd name="T61" fmla="*/ 0 h 18"/>
                  <a:gd name="T62" fmla="*/ 1889 w 2804"/>
                  <a:gd name="T63" fmla="*/ 18 h 18"/>
                  <a:gd name="T64" fmla="*/ 1950 w 2804"/>
                  <a:gd name="T65" fmla="*/ 0 h 18"/>
                  <a:gd name="T66" fmla="*/ 2011 w 2804"/>
                  <a:gd name="T67" fmla="*/ 18 h 18"/>
                  <a:gd name="T68" fmla="*/ 2072 w 2804"/>
                  <a:gd name="T69" fmla="*/ 0 h 18"/>
                  <a:gd name="T70" fmla="*/ 2133 w 2804"/>
                  <a:gd name="T71" fmla="*/ 18 h 18"/>
                  <a:gd name="T72" fmla="*/ 2194 w 2804"/>
                  <a:gd name="T73" fmla="*/ 0 h 18"/>
                  <a:gd name="T74" fmla="*/ 2255 w 2804"/>
                  <a:gd name="T75" fmla="*/ 18 h 18"/>
                  <a:gd name="T76" fmla="*/ 2316 w 2804"/>
                  <a:gd name="T77" fmla="*/ 0 h 18"/>
                  <a:gd name="T78" fmla="*/ 2377 w 2804"/>
                  <a:gd name="T79" fmla="*/ 18 h 18"/>
                  <a:gd name="T80" fmla="*/ 2438 w 2804"/>
                  <a:gd name="T81" fmla="*/ 0 h 18"/>
                  <a:gd name="T82" fmla="*/ 2499 w 2804"/>
                  <a:gd name="T83" fmla="*/ 18 h 18"/>
                  <a:gd name="T84" fmla="*/ 2560 w 2804"/>
                  <a:gd name="T85" fmla="*/ 0 h 18"/>
                  <a:gd name="T86" fmla="*/ 2621 w 2804"/>
                  <a:gd name="T87" fmla="*/ 18 h 18"/>
                  <a:gd name="T88" fmla="*/ 2682 w 2804"/>
                  <a:gd name="T89" fmla="*/ 0 h 18"/>
                  <a:gd name="T90" fmla="*/ 2743 w 2804"/>
                  <a:gd name="T91" fmla="*/ 18 h 18"/>
                  <a:gd name="T92" fmla="*/ 2804 w 2804"/>
                  <a:gd name="T9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804" h="18">
                    <a:moveTo>
                      <a:pt x="0" y="0"/>
                    </a:moveTo>
                    <a:cubicBezTo>
                      <a:pt x="30" y="0"/>
                      <a:pt x="30" y="18"/>
                      <a:pt x="61" y="18"/>
                    </a:cubicBezTo>
                    <a:cubicBezTo>
                      <a:pt x="91" y="18"/>
                      <a:pt x="91" y="0"/>
                      <a:pt x="122" y="0"/>
                    </a:cubicBezTo>
                    <a:cubicBezTo>
                      <a:pt x="152" y="0"/>
                      <a:pt x="152" y="18"/>
                      <a:pt x="183" y="18"/>
                    </a:cubicBezTo>
                    <a:cubicBezTo>
                      <a:pt x="213" y="18"/>
                      <a:pt x="213" y="0"/>
                      <a:pt x="244" y="0"/>
                    </a:cubicBezTo>
                    <a:cubicBezTo>
                      <a:pt x="274" y="0"/>
                      <a:pt x="274" y="18"/>
                      <a:pt x="305" y="18"/>
                    </a:cubicBezTo>
                    <a:cubicBezTo>
                      <a:pt x="335" y="18"/>
                      <a:pt x="335" y="0"/>
                      <a:pt x="366" y="0"/>
                    </a:cubicBezTo>
                    <a:cubicBezTo>
                      <a:pt x="396" y="0"/>
                      <a:pt x="396" y="18"/>
                      <a:pt x="427" y="18"/>
                    </a:cubicBezTo>
                    <a:cubicBezTo>
                      <a:pt x="457" y="18"/>
                      <a:pt x="457" y="0"/>
                      <a:pt x="488" y="0"/>
                    </a:cubicBezTo>
                    <a:cubicBezTo>
                      <a:pt x="518" y="0"/>
                      <a:pt x="518" y="18"/>
                      <a:pt x="548" y="18"/>
                    </a:cubicBezTo>
                    <a:cubicBezTo>
                      <a:pt x="579" y="18"/>
                      <a:pt x="579" y="0"/>
                      <a:pt x="609" y="0"/>
                    </a:cubicBezTo>
                    <a:cubicBezTo>
                      <a:pt x="640" y="0"/>
                      <a:pt x="640" y="18"/>
                      <a:pt x="670" y="18"/>
                    </a:cubicBezTo>
                    <a:cubicBezTo>
                      <a:pt x="701" y="18"/>
                      <a:pt x="701" y="0"/>
                      <a:pt x="731" y="0"/>
                    </a:cubicBezTo>
                    <a:cubicBezTo>
                      <a:pt x="762" y="0"/>
                      <a:pt x="762" y="18"/>
                      <a:pt x="792" y="18"/>
                    </a:cubicBezTo>
                    <a:cubicBezTo>
                      <a:pt x="823" y="18"/>
                      <a:pt x="823" y="0"/>
                      <a:pt x="853" y="0"/>
                    </a:cubicBezTo>
                    <a:cubicBezTo>
                      <a:pt x="884" y="0"/>
                      <a:pt x="884" y="18"/>
                      <a:pt x="914" y="18"/>
                    </a:cubicBezTo>
                    <a:cubicBezTo>
                      <a:pt x="945" y="18"/>
                      <a:pt x="945" y="0"/>
                      <a:pt x="975" y="0"/>
                    </a:cubicBezTo>
                    <a:cubicBezTo>
                      <a:pt x="1006" y="0"/>
                      <a:pt x="1006" y="18"/>
                      <a:pt x="1036" y="18"/>
                    </a:cubicBezTo>
                    <a:cubicBezTo>
                      <a:pt x="1067" y="18"/>
                      <a:pt x="1067" y="0"/>
                      <a:pt x="1097" y="0"/>
                    </a:cubicBezTo>
                    <a:cubicBezTo>
                      <a:pt x="1127" y="0"/>
                      <a:pt x="1127" y="18"/>
                      <a:pt x="1158" y="18"/>
                    </a:cubicBezTo>
                    <a:cubicBezTo>
                      <a:pt x="1188" y="18"/>
                      <a:pt x="1188" y="0"/>
                      <a:pt x="1219" y="0"/>
                    </a:cubicBezTo>
                    <a:cubicBezTo>
                      <a:pt x="1249" y="0"/>
                      <a:pt x="1249" y="18"/>
                      <a:pt x="1280" y="18"/>
                    </a:cubicBezTo>
                    <a:cubicBezTo>
                      <a:pt x="1310" y="18"/>
                      <a:pt x="1310" y="0"/>
                      <a:pt x="1341" y="0"/>
                    </a:cubicBezTo>
                    <a:cubicBezTo>
                      <a:pt x="1371" y="0"/>
                      <a:pt x="1371" y="18"/>
                      <a:pt x="1402" y="18"/>
                    </a:cubicBezTo>
                    <a:cubicBezTo>
                      <a:pt x="1432" y="18"/>
                      <a:pt x="1432" y="0"/>
                      <a:pt x="1463" y="0"/>
                    </a:cubicBezTo>
                    <a:cubicBezTo>
                      <a:pt x="1493" y="0"/>
                      <a:pt x="1493" y="18"/>
                      <a:pt x="1524" y="18"/>
                    </a:cubicBezTo>
                    <a:cubicBezTo>
                      <a:pt x="1554" y="18"/>
                      <a:pt x="1554" y="0"/>
                      <a:pt x="1585" y="0"/>
                    </a:cubicBezTo>
                    <a:cubicBezTo>
                      <a:pt x="1615" y="0"/>
                      <a:pt x="1615" y="18"/>
                      <a:pt x="1646" y="18"/>
                    </a:cubicBezTo>
                    <a:cubicBezTo>
                      <a:pt x="1676" y="18"/>
                      <a:pt x="1676" y="0"/>
                      <a:pt x="1707" y="0"/>
                    </a:cubicBezTo>
                    <a:cubicBezTo>
                      <a:pt x="1737" y="0"/>
                      <a:pt x="1737" y="18"/>
                      <a:pt x="1768" y="18"/>
                    </a:cubicBezTo>
                    <a:cubicBezTo>
                      <a:pt x="1798" y="18"/>
                      <a:pt x="1798" y="0"/>
                      <a:pt x="1829" y="0"/>
                    </a:cubicBezTo>
                    <a:cubicBezTo>
                      <a:pt x="1859" y="0"/>
                      <a:pt x="1859" y="18"/>
                      <a:pt x="1889" y="18"/>
                    </a:cubicBezTo>
                    <a:cubicBezTo>
                      <a:pt x="1920" y="18"/>
                      <a:pt x="1920" y="0"/>
                      <a:pt x="1950" y="0"/>
                    </a:cubicBezTo>
                    <a:cubicBezTo>
                      <a:pt x="1981" y="0"/>
                      <a:pt x="1981" y="18"/>
                      <a:pt x="2011" y="18"/>
                    </a:cubicBezTo>
                    <a:cubicBezTo>
                      <a:pt x="2042" y="18"/>
                      <a:pt x="2042" y="0"/>
                      <a:pt x="2072" y="0"/>
                    </a:cubicBezTo>
                    <a:cubicBezTo>
                      <a:pt x="2103" y="0"/>
                      <a:pt x="2103" y="18"/>
                      <a:pt x="2133" y="18"/>
                    </a:cubicBezTo>
                    <a:cubicBezTo>
                      <a:pt x="2164" y="18"/>
                      <a:pt x="2164" y="0"/>
                      <a:pt x="2194" y="0"/>
                    </a:cubicBezTo>
                    <a:cubicBezTo>
                      <a:pt x="2225" y="0"/>
                      <a:pt x="2225" y="18"/>
                      <a:pt x="2255" y="18"/>
                    </a:cubicBezTo>
                    <a:cubicBezTo>
                      <a:pt x="2286" y="18"/>
                      <a:pt x="2286" y="0"/>
                      <a:pt x="2316" y="0"/>
                    </a:cubicBezTo>
                    <a:cubicBezTo>
                      <a:pt x="2347" y="0"/>
                      <a:pt x="2347" y="18"/>
                      <a:pt x="2377" y="18"/>
                    </a:cubicBezTo>
                    <a:cubicBezTo>
                      <a:pt x="2408" y="18"/>
                      <a:pt x="2408" y="0"/>
                      <a:pt x="2438" y="0"/>
                    </a:cubicBezTo>
                    <a:cubicBezTo>
                      <a:pt x="2469" y="0"/>
                      <a:pt x="2469" y="18"/>
                      <a:pt x="2499" y="18"/>
                    </a:cubicBezTo>
                    <a:cubicBezTo>
                      <a:pt x="2530" y="18"/>
                      <a:pt x="2530" y="0"/>
                      <a:pt x="2560" y="0"/>
                    </a:cubicBezTo>
                    <a:cubicBezTo>
                      <a:pt x="2591" y="0"/>
                      <a:pt x="2591" y="18"/>
                      <a:pt x="2621" y="18"/>
                    </a:cubicBezTo>
                    <a:cubicBezTo>
                      <a:pt x="2652" y="18"/>
                      <a:pt x="2652" y="0"/>
                      <a:pt x="2682" y="0"/>
                    </a:cubicBezTo>
                    <a:cubicBezTo>
                      <a:pt x="2713" y="0"/>
                      <a:pt x="2713" y="18"/>
                      <a:pt x="2743" y="18"/>
                    </a:cubicBezTo>
                    <a:cubicBezTo>
                      <a:pt x="2774" y="18"/>
                      <a:pt x="2774" y="0"/>
                      <a:pt x="2804" y="0"/>
                    </a:cubicBezTo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ja-JP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メイリオ"/>
                  <a:cs typeface="+mn-cs"/>
                </a:endParaRPr>
              </a:p>
            </p:txBody>
          </p:sp>
        </p:grpSp>
      </p:grpSp>
      <p:sp>
        <p:nvSpPr>
          <p:cNvPr id="37" name="正方形/長方形 36"/>
          <p:cNvSpPr/>
          <p:nvPr/>
        </p:nvSpPr>
        <p:spPr>
          <a:xfrm>
            <a:off x="1175403" y="6286009"/>
            <a:ext cx="7488831" cy="3385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*</a:t>
            </a:r>
            <a:r>
              <a:rPr kumimoji="1" lang="en-US" altLang="ja-JP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Based on the financial report of scientific research in </a:t>
            </a:r>
            <a:r>
              <a:rPr kumimoji="1" lang="en-US" altLang="ja-JP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FY2016</a:t>
            </a:r>
          </a:p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*</a:t>
            </a:r>
            <a:r>
              <a:rPr kumimoji="1" lang="en-US" altLang="ja-JP" sz="11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メイリオ"/>
                <a:cs typeface="+mn-cs"/>
              </a:rPr>
              <a:t>Numbers in parenthesis are from the total expenses on a ratio of 100 in FY2004</a:t>
            </a:r>
            <a:endParaRPr kumimoji="1" lang="ja-JP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メイリオ"/>
              <a:cs typeface="+mn-cs"/>
            </a:endParaRPr>
          </a:p>
        </p:txBody>
      </p:sp>
      <p:grpSp>
        <p:nvGrpSpPr>
          <p:cNvPr id="38" name="グループ化 37"/>
          <p:cNvGrpSpPr/>
          <p:nvPr/>
        </p:nvGrpSpPr>
        <p:grpSpPr>
          <a:xfrm>
            <a:off x="7243010" y="6175206"/>
            <a:ext cx="1549764" cy="362995"/>
            <a:chOff x="7492807" y="6229235"/>
            <a:chExt cx="1423277" cy="180000"/>
          </a:xfrm>
        </p:grpSpPr>
        <p:sp>
          <p:nvSpPr>
            <p:cNvPr id="39" name="テキスト ボックス 38"/>
            <p:cNvSpPr txBox="1"/>
            <p:nvPr/>
          </p:nvSpPr>
          <p:spPr>
            <a:xfrm>
              <a:off x="7670617" y="6229235"/>
              <a:ext cx="1245467" cy="180000"/>
            </a:xfrm>
            <a:prstGeom prst="roundRect">
              <a:avLst>
                <a:gd name="adj" fmla="val 50000"/>
              </a:avLst>
            </a:prstGeom>
            <a:solidFill>
              <a:srgbClr val="055DCD"/>
            </a:solidFill>
            <a:ln w="25400" cap="flat" cmpd="sng" algn="ctr">
              <a:solidFill>
                <a:srgbClr val="365BA6"/>
              </a:solidFill>
              <a:prstDash val="solid"/>
            </a:ln>
            <a:effectLst/>
          </p:spPr>
          <p:txBody>
            <a:bodyPr vert="horz" wrap="none" lIns="108000" tIns="0" rIns="108000" bIns="0" rtlCol="0" anchor="ctr" anchorCtr="0">
              <a:noAutofit/>
            </a:bodyPr>
            <a:lstStyle/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メイリオ"/>
                  <a:cs typeface="+mn-cs"/>
                </a:rPr>
                <a:t>Source: MEXT</a:t>
              </a:r>
              <a:endParaRPr kumimoji="0" lang="ja-JP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メイリオ"/>
                <a:cs typeface="+mn-cs"/>
              </a:endParaRPr>
            </a:p>
          </p:txBody>
        </p:sp>
        <p:sp>
          <p:nvSpPr>
            <p:cNvPr id="40" name="二等辺三角形 39"/>
            <p:cNvSpPr/>
            <p:nvPr/>
          </p:nvSpPr>
          <p:spPr>
            <a:xfrm rot="5400000">
              <a:off x="7481285" y="6253697"/>
              <a:ext cx="167059" cy="144016"/>
            </a:xfrm>
            <a:prstGeom prst="triangle">
              <a:avLst/>
            </a:prstGeom>
            <a:solidFill>
              <a:srgbClr val="9A1616"/>
            </a:solidFill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05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メイリオ" pitchFamily="50" charset="-128"/>
                <a:cs typeface="メイリオ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392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Recent Progress of Osaka </a:t>
            </a:r>
            <a:r>
              <a:rPr lang="en-US" altLang="ja-JP" dirty="0" smtClean="0"/>
              <a:t>University</a:t>
            </a:r>
            <a:endParaRPr kumimoji="1" lang="ja-JP" altLang="en-US" dirty="0"/>
          </a:p>
        </p:txBody>
      </p:sp>
      <p:graphicFrame>
        <p:nvGraphicFramePr>
          <p:cNvPr id="4" name="表 3"/>
          <p:cNvGraphicFramePr>
            <a:graphicFrameLocks noGrp="1"/>
          </p:cNvGraphicFramePr>
          <p:nvPr>
            <p:extLst/>
          </p:nvPr>
        </p:nvGraphicFramePr>
        <p:xfrm>
          <a:off x="385381" y="1287988"/>
          <a:ext cx="8467034" cy="350839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4007035">
                  <a:extLst>
                    <a:ext uri="{9D8B030D-6E8A-4147-A177-3AD203B41FA5}">
                      <a16:colId xmlns:a16="http://schemas.microsoft.com/office/drawing/2014/main" val="1238461347"/>
                    </a:ext>
                  </a:extLst>
                </a:gridCol>
                <a:gridCol w="1761086">
                  <a:extLst>
                    <a:ext uri="{9D8B030D-6E8A-4147-A177-3AD203B41FA5}">
                      <a16:colId xmlns:a16="http://schemas.microsoft.com/office/drawing/2014/main" val="1712830823"/>
                    </a:ext>
                  </a:extLst>
                </a:gridCol>
                <a:gridCol w="1761086">
                  <a:extLst>
                    <a:ext uri="{9D8B030D-6E8A-4147-A177-3AD203B41FA5}">
                      <a16:colId xmlns:a16="http://schemas.microsoft.com/office/drawing/2014/main" val="3036929354"/>
                    </a:ext>
                  </a:extLst>
                </a:gridCol>
                <a:gridCol w="937827">
                  <a:extLst>
                    <a:ext uri="{9D8B030D-6E8A-4147-A177-3AD203B41FA5}">
                      <a16:colId xmlns:a16="http://schemas.microsoft.com/office/drawing/2014/main" val="3036134138"/>
                    </a:ext>
                  </a:extLst>
                </a:gridCol>
              </a:tblGrid>
              <a:tr h="358108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7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Index</a:t>
                      </a:r>
                      <a:endParaRPr lang="ja-JP" altLang="en-US" sz="17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700" b="1" i="0" u="none" strike="noStrike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2011</a:t>
                      </a:r>
                      <a:endParaRPr lang="ja-JP" altLang="en-US" sz="17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7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2016</a:t>
                      </a:r>
                      <a:endParaRPr lang="ja-JP" altLang="en-US" sz="1700" b="1" i="0" u="none" strike="noStrike" dirty="0">
                        <a:solidFill>
                          <a:srgbClr val="FFFFF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90488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500" b="1" i="0" u="none" strike="noStrike" dirty="0" smtClean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963569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ctr"/>
                      <a:r>
                        <a:rPr lang="en-US" altLang="ja-JP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Faculty</a:t>
                      </a:r>
                      <a:r>
                        <a:rPr lang="en-US" altLang="ja-JP" sz="17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members</a:t>
                      </a:r>
                      <a:endParaRPr lang="ja-JP" alt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112790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>
                        <a:tabLst>
                          <a:tab pos="1166813" algn="l"/>
                        </a:tabLst>
                      </a:pPr>
                      <a:r>
                        <a:rPr lang="en-US" altLang="ja-JP" sz="19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2,609</a:t>
                      </a:r>
                      <a:r>
                        <a:rPr lang="ja-JP" altLang="en-US" sz="19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 </a:t>
                      </a:r>
                      <a:endParaRPr lang="en-US" altLang="ja-JP" sz="1900" b="1" u="none" strike="noStrike" dirty="0" smtClean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900" b="1" i="0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2,518</a:t>
                      </a:r>
                      <a:endParaRPr lang="en-US" altLang="ja-JP" sz="1900" b="1" i="0" u="none" strike="noStrike" dirty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noFill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90488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ja-JP" altLang="en-US" sz="1500" b="1" i="0" u="none" strike="noStrike" dirty="0" smtClean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562562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ctr"/>
                      <a:r>
                        <a:rPr lang="en-US" altLang="ja-JP" sz="17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Publications</a:t>
                      </a:r>
                    </a:p>
                  </a:txBody>
                  <a:tcPr marL="112790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900" b="1" i="0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4,519</a:t>
                      </a:r>
                      <a:endParaRPr lang="ja-JP" altLang="en-US" sz="1900" b="1" i="0" u="none" strike="noStrike" dirty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900" b="1" i="0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4,512</a:t>
                      </a:r>
                      <a:endParaRPr lang="ja-JP" altLang="en-US" sz="1900" b="1" i="0" u="none" strike="noStrike" dirty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E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90488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500" b="1" i="0" u="none" strike="noStrike" dirty="0" err="1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InCites</a:t>
                      </a:r>
                      <a:endParaRPr lang="ja-JP" altLang="en-US" sz="1500" b="1" i="0" u="none" strike="noStrike" dirty="0" smtClean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7739564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ctr"/>
                      <a:r>
                        <a:rPr lang="en-US" altLang="ja-JP" sz="1700" b="1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International joint publications</a:t>
                      </a:r>
                    </a:p>
                  </a:txBody>
                  <a:tcPr marL="112790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900" b="1" i="0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27.4%</a:t>
                      </a:r>
                      <a:endParaRPr lang="ja-JP" altLang="en-US" sz="1900" b="1" i="0" u="none" strike="noStrike" dirty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900" b="1" i="0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33.2%</a:t>
                      </a:r>
                      <a:endParaRPr lang="ja-JP" altLang="en-US" sz="1900" b="1" i="0" u="none" strike="noStrike" dirty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90488" algn="l" fontAlgn="ctr"/>
                      <a:r>
                        <a:rPr lang="en-US" altLang="ja-JP" sz="1500" b="1" i="0" u="none" strike="noStrike" dirty="0" err="1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InCites</a:t>
                      </a:r>
                      <a:endParaRPr lang="ja-JP" altLang="en-US" sz="1500" b="1" i="0" u="none" strike="noStrike" dirty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738656"/>
                  </a:ext>
                </a:extLst>
              </a:tr>
              <a:tr h="468000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ctr"/>
                      <a:r>
                        <a:rPr lang="en-US" altLang="ja-JP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KAKENHI projects</a:t>
                      </a:r>
                      <a:endParaRPr lang="ja-JP" alt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112790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900" b="1" i="0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2,424</a:t>
                      </a: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900" b="1" i="0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2,585</a:t>
                      </a: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E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90488" algn="l" fontAlgn="ctr"/>
                      <a:endParaRPr lang="en-US" altLang="ja-JP" sz="1700" b="1" u="none" strike="noStrike" dirty="0" smtClean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4153762"/>
                  </a:ext>
                </a:extLst>
              </a:tr>
              <a:tr h="639143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ctr"/>
                      <a:r>
                        <a:rPr lang="en-US" altLang="ja-JP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Research</a:t>
                      </a:r>
                      <a:r>
                        <a:rPr lang="en-US" altLang="ja-JP" sz="17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income from industries</a:t>
                      </a:r>
                      <a:endParaRPr lang="ja-JP" alt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112790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7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JPY 2.87billion</a:t>
                      </a:r>
                    </a:p>
                    <a:p>
                      <a:pPr algn="ctr" rtl="0" fontAlgn="ctr"/>
                      <a:r>
                        <a:rPr lang="en-US" altLang="ja-JP" sz="15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(CNY 169million</a:t>
                      </a:r>
                      <a:r>
                        <a:rPr lang="ja-JP" altLang="en-US" sz="15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）</a:t>
                      </a:r>
                      <a:endParaRPr lang="en-US" altLang="ja-JP" sz="1500" b="1" u="none" strike="noStrike" dirty="0" smtClean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7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JPY 4.41billion</a:t>
                      </a:r>
                    </a:p>
                    <a:p>
                      <a:pPr algn="ctr" rtl="0" fontAlgn="ctr"/>
                      <a:r>
                        <a:rPr lang="ja-JP" altLang="en-US" sz="15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（</a:t>
                      </a:r>
                      <a:r>
                        <a:rPr lang="en-US" altLang="ja-JP" sz="15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CNY 260million</a:t>
                      </a:r>
                      <a:r>
                        <a:rPr lang="ja-JP" altLang="en-US" sz="15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）</a:t>
                      </a:r>
                      <a:endParaRPr lang="en-US" altLang="ja-JP" sz="1500" b="1" u="none" strike="noStrike" dirty="0" smtClean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90488" algn="l" fontAlgn="ctr"/>
                      <a:endParaRPr lang="en-US" altLang="ja-JP" sz="1700" b="1" i="0" u="none" strike="noStrike" dirty="0" smtClean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2404557"/>
                  </a:ext>
                </a:extLst>
              </a:tr>
              <a:tr h="639143"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l" rtl="0" fontAlgn="ctr"/>
                      <a:r>
                        <a:rPr lang="en-US" altLang="zh-TW" sz="17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Income</a:t>
                      </a:r>
                      <a:r>
                        <a:rPr lang="en-US" altLang="zh-TW" sz="17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by patents</a:t>
                      </a:r>
                      <a:endParaRPr lang="zh-TW" altLang="en-US" sz="17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112790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700" b="1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JPY 76million</a:t>
                      </a:r>
                      <a:endParaRPr lang="ja-JP" altLang="en-US" sz="1700" b="1" i="0" u="none" strike="noStrike" dirty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F8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rtl="0" fontAlgn="ctr"/>
                      <a:r>
                        <a:rPr lang="en-US" altLang="ja-JP" sz="1700" b="1" i="0" u="none" strike="noStrike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JPY</a:t>
                      </a:r>
                      <a:r>
                        <a:rPr lang="en-US" altLang="ja-JP" sz="1700" b="1" i="0" u="none" strike="noStrike" baseline="0" dirty="0" smtClean="0">
                          <a:solidFill>
                            <a:srgbClr val="2D287F"/>
                          </a:solidFill>
                          <a:effectLst/>
                          <a:latin typeface="+mn-lt"/>
                          <a:ea typeface="ＭＳ Ｐゴシック" panose="020B0600070205080204" pitchFamily="50" charset="-128"/>
                        </a:rPr>
                        <a:t> 119million</a:t>
                      </a:r>
                      <a:endParaRPr lang="ja-JP" altLang="en-US" sz="1700" b="1" i="0" u="none" strike="noStrike" dirty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noFill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DEDE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kumimoji="1"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90488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sz="1500" b="1" i="0" u="none" strike="noStrike" dirty="0" smtClean="0">
                        <a:solidFill>
                          <a:srgbClr val="2D287F"/>
                        </a:solidFill>
                        <a:effectLst/>
                        <a:latin typeface="+mn-lt"/>
                        <a:ea typeface="ＭＳ Ｐゴシック" panose="020B0600070205080204" pitchFamily="50" charset="-128"/>
                      </a:endParaRPr>
                    </a:p>
                  </a:txBody>
                  <a:tcPr marL="9578" marR="9578" marT="9578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5532448"/>
                  </a:ext>
                </a:extLst>
              </a:tr>
            </a:tbl>
          </a:graphicData>
        </a:graphic>
      </p:graphicFrame>
      <p:sp>
        <p:nvSpPr>
          <p:cNvPr id="5" name="テキスト ボックス 4"/>
          <p:cNvSpPr txBox="1"/>
          <p:nvPr/>
        </p:nvSpPr>
        <p:spPr>
          <a:xfrm>
            <a:off x="393405" y="5266435"/>
            <a:ext cx="705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marR="0" lvl="0" indent="-9048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KAKENHI: Grants-in-Aid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for Scientific 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Research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from the 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government</a:t>
            </a:r>
            <a:endParaRPr kumimoji="1" lang="en-US" altLang="ja-JP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93405" y="5554509"/>
            <a:ext cx="37400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1JPY=0.059CNY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as of September 14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, 2017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anose="020B0600070205080204" pitchFamily="50" charset="-128"/>
              <a:cs typeface="+mn-cs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393405" y="5811562"/>
            <a:ext cx="37128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1JPY=0.009US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$ as of September </a:t>
            </a:r>
            <a:r>
              <a:rPr kumimoji="1" lang="en-US" altLang="ja-JP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14</a:t>
            </a:r>
            <a:r>
              <a:rPr kumimoji="1" lang="en-US" altLang="ja-JP" sz="14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anose="020B0600070205080204" pitchFamily="50" charset="-128"/>
                <a:cs typeface="+mn-cs"/>
              </a:rPr>
              <a:t>, 2017</a:t>
            </a:r>
            <a:endParaRPr kumimoji="1" lang="ja-JP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0527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b="1" dirty="0" smtClean="0">
                <a:solidFill>
                  <a:prstClr val="white"/>
                </a:solidFill>
              </a:rPr>
              <a:t>Industry-University Collaboration</a:t>
            </a:r>
            <a:endParaRPr kumimoji="1" lang="ja-JP" altLang="en-US" dirty="0"/>
          </a:p>
        </p:txBody>
      </p:sp>
      <p:sp>
        <p:nvSpPr>
          <p:cNvPr id="9" name="上矢印 2"/>
          <p:cNvSpPr/>
          <p:nvPr/>
        </p:nvSpPr>
        <p:spPr>
          <a:xfrm>
            <a:off x="342900" y="1284202"/>
            <a:ext cx="8467388" cy="3829221"/>
          </a:xfrm>
          <a:custGeom>
            <a:avLst/>
            <a:gdLst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219364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6658093 w 8857007"/>
              <a:gd name="connsiteY3" fmla="*/ 2986008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4676893 w 8857007"/>
              <a:gd name="connsiteY3" fmla="*/ 620180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2191657 w 8829300"/>
              <a:gd name="connsiteY6" fmla="*/ 2986008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29300" h="5972016">
                <a:moveTo>
                  <a:pt x="3833093" y="627437"/>
                </a:moveTo>
                <a:lnTo>
                  <a:pt x="4411022" y="0"/>
                </a:lnTo>
                <a:lnTo>
                  <a:pt x="4988950" y="616097"/>
                </a:lnTo>
                <a:lnTo>
                  <a:pt x="4649186" y="620180"/>
                </a:lnTo>
                <a:cubicBezTo>
                  <a:pt x="5128156" y="2868582"/>
                  <a:pt x="7755243" y="5262128"/>
                  <a:pt x="8829300" y="5972016"/>
                </a:cubicBezTo>
                <a:lnTo>
                  <a:pt x="0" y="5972016"/>
                </a:lnTo>
                <a:cubicBezTo>
                  <a:pt x="1074057" y="5264547"/>
                  <a:pt x="3722915" y="2844390"/>
                  <a:pt x="4180114" y="627437"/>
                </a:cubicBezTo>
                <a:lnTo>
                  <a:pt x="3833093" y="627437"/>
                </a:lnTo>
                <a:close/>
              </a:path>
            </a:pathLst>
          </a:custGeom>
          <a:gradFill>
            <a:gsLst>
              <a:gs pos="0">
                <a:srgbClr val="7CCCF2"/>
              </a:gs>
              <a:gs pos="20640">
                <a:srgbClr val="97CFEF"/>
              </a:gs>
              <a:gs pos="52000">
                <a:srgbClr val="055DCD">
                  <a:lumMod val="45000"/>
                  <a:lumOff val="55000"/>
                </a:srgbClr>
              </a:gs>
              <a:gs pos="100000">
                <a:srgbClr val="444F99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965847" y="5596925"/>
            <a:ext cx="6780961" cy="432792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lIns="216000" tIns="0" rIns="216000" bIns="0" rtlCol="0" anchor="ctr">
            <a:noAutofit/>
          </a:bodyPr>
          <a:lstStyle/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1. Joint 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Research Chair: Company labs on 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campus          </a:t>
            </a:r>
            <a:endParaRPr kumimoji="1" lang="ja-JP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pic>
        <p:nvPicPr>
          <p:cNvPr id="7" name="図 6" descr="university.ico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868" y="5213408"/>
            <a:ext cx="958164" cy="958162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5260" y="5399313"/>
            <a:ext cx="782014" cy="735464"/>
          </a:xfrm>
          <a:prstGeom prst="rect">
            <a:avLst/>
          </a:prstGeom>
        </p:spPr>
      </p:pic>
      <p:sp>
        <p:nvSpPr>
          <p:cNvPr id="17" name="テキスト ボックス 16"/>
          <p:cNvSpPr txBox="1"/>
          <p:nvPr/>
        </p:nvSpPr>
        <p:spPr>
          <a:xfrm>
            <a:off x="342900" y="6096091"/>
            <a:ext cx="8461098" cy="432792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lIns="216000" tIns="0" rIns="216000" bIns="0" rtlCol="0">
            <a:noAutofit/>
          </a:bodyPr>
          <a:lstStyle/>
          <a:p>
            <a:pPr lvl="0" algn="ctr" fontAlgn="base"/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 2. Research 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Alliance </a:t>
            </a:r>
            <a:r>
              <a:rPr lang="en-US" altLang="ja-JP" b="1" dirty="0" smtClean="0">
                <a:solidFill>
                  <a:prstClr val="black"/>
                </a:solidFill>
              </a:rPr>
              <a:t>Laboratories: Larger-scale </a:t>
            </a:r>
            <a:r>
              <a:rPr lang="en-US" altLang="ja-JP" b="1" dirty="0">
                <a:solidFill>
                  <a:prstClr val="black"/>
                </a:solidFill>
              </a:rPr>
              <a:t>corporate </a:t>
            </a:r>
            <a:r>
              <a:rPr lang="en-US" altLang="ja-JP" b="1" dirty="0" smtClean="0">
                <a:solidFill>
                  <a:prstClr val="black"/>
                </a:solidFill>
              </a:rPr>
              <a:t>labs on </a:t>
            </a:r>
            <a:r>
              <a:rPr lang="en-US" altLang="ja-JP" b="1" dirty="0" smtClean="0">
                <a:solidFill>
                  <a:prstClr val="black"/>
                </a:solidFill>
              </a:rPr>
              <a:t>campus </a:t>
            </a:r>
            <a:endParaRPr kumimoji="1" lang="ja-JP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20" name="角丸四角形 19"/>
          <p:cNvSpPr/>
          <p:nvPr/>
        </p:nvSpPr>
        <p:spPr>
          <a:xfrm>
            <a:off x="1761067" y="972380"/>
            <a:ext cx="7049221" cy="1286148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21" name="角丸四角形 20"/>
          <p:cNvSpPr/>
          <p:nvPr/>
        </p:nvSpPr>
        <p:spPr>
          <a:xfrm>
            <a:off x="2582334" y="3642706"/>
            <a:ext cx="5304962" cy="96832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6000" rtlCol="0" anchor="ctr"/>
          <a:lstStyle/>
          <a:p>
            <a:pPr marL="5775" marR="0" lvl="0" indent="0" algn="l" defTabSz="91434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003090"/>
                </a:solidFill>
                <a:effectLst/>
                <a:uLnTx/>
                <a:uFillTx/>
                <a:latin typeface="Arial"/>
                <a:ea typeface="メイリオ" panose="020B0604030504040204" pitchFamily="50" charset="-128"/>
                <a:cs typeface="メイリオ" panose="020B0604030504040204" pitchFamily="50" charset="-128"/>
              </a:rPr>
              <a:t>●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 panose="020B0604030504040204" pitchFamily="50" charset="-128"/>
                <a:cs typeface="メイリオ" panose="020B0604030504040204" pitchFamily="50" charset="-128"/>
              </a:rPr>
              <a:t> Technology consultations</a:t>
            </a:r>
          </a:p>
          <a:p>
            <a:pPr marL="5775" marR="0" lvl="0" indent="0" algn="l" defTabSz="91434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srgbClr val="003090"/>
                </a:solidFill>
                <a:effectLst/>
                <a:uLnTx/>
                <a:uFillTx/>
                <a:latin typeface="Arial"/>
                <a:ea typeface="メイリオ" panose="020B0604030504040204" pitchFamily="50" charset="-128"/>
                <a:cs typeface="メイリオ" panose="020B0604030504040204" pitchFamily="50" charset="-128"/>
              </a:rPr>
              <a:t>●</a:t>
            </a:r>
            <a:r>
              <a:rPr kumimoji="1" lang="en-US" altLang="ja-JP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メイリオ" panose="020B0604030504040204" pitchFamily="50" charset="-128"/>
                <a:cs typeface="メイリオ" panose="020B0604030504040204" pitchFamily="50" charset="-128"/>
              </a:rPr>
              <a:t> Individual joint research</a:t>
            </a:r>
            <a:endParaRPr kumimoji="1" lang="ja-JP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2" name="object 45"/>
          <p:cNvSpPr/>
          <p:nvPr/>
        </p:nvSpPr>
        <p:spPr>
          <a:xfrm>
            <a:off x="2251892" y="808037"/>
            <a:ext cx="1374488" cy="1330178"/>
          </a:xfrm>
          <a:custGeom>
            <a:avLst/>
            <a:gdLst/>
            <a:ahLst/>
            <a:cxnLst/>
            <a:rect l="l" t="t" r="r" b="b"/>
            <a:pathLst>
              <a:path w="2028825" h="1963420">
                <a:moveTo>
                  <a:pt x="1375818" y="1757927"/>
                </a:moveTo>
                <a:lnTo>
                  <a:pt x="971957" y="1757927"/>
                </a:lnTo>
                <a:lnTo>
                  <a:pt x="1275127" y="1963328"/>
                </a:lnTo>
                <a:lnTo>
                  <a:pt x="1375818" y="1757927"/>
                </a:lnTo>
                <a:close/>
              </a:path>
              <a:path w="2028825" h="1963420">
                <a:moveTo>
                  <a:pt x="753363" y="0"/>
                </a:moveTo>
                <a:lnTo>
                  <a:pt x="592178" y="328802"/>
                </a:lnTo>
                <a:lnTo>
                  <a:pt x="226183" y="340827"/>
                </a:lnTo>
                <a:lnTo>
                  <a:pt x="289034" y="701582"/>
                </a:lnTo>
                <a:lnTo>
                  <a:pt x="0" y="926422"/>
                </a:lnTo>
                <a:lnTo>
                  <a:pt x="262911" y="1181329"/>
                </a:lnTo>
                <a:lnTo>
                  <a:pt x="161234" y="1533126"/>
                </a:lnTo>
                <a:lnTo>
                  <a:pt x="523762" y="1584831"/>
                </a:lnTo>
                <a:lnTo>
                  <a:pt x="648294" y="1929189"/>
                </a:lnTo>
                <a:lnTo>
                  <a:pt x="971957" y="1757927"/>
                </a:lnTo>
                <a:lnTo>
                  <a:pt x="1375818" y="1757927"/>
                </a:lnTo>
                <a:lnTo>
                  <a:pt x="1436312" y="1634526"/>
                </a:lnTo>
                <a:lnTo>
                  <a:pt x="1802307" y="1622513"/>
                </a:lnTo>
                <a:lnTo>
                  <a:pt x="1739444" y="1261758"/>
                </a:lnTo>
                <a:lnTo>
                  <a:pt x="2028478" y="1036906"/>
                </a:lnTo>
                <a:lnTo>
                  <a:pt x="1765579" y="781999"/>
                </a:lnTo>
                <a:lnTo>
                  <a:pt x="1867243" y="430202"/>
                </a:lnTo>
                <a:lnTo>
                  <a:pt x="1504729" y="378509"/>
                </a:lnTo>
                <a:lnTo>
                  <a:pt x="1442128" y="205401"/>
                </a:lnTo>
                <a:lnTo>
                  <a:pt x="1056520" y="205401"/>
                </a:lnTo>
                <a:lnTo>
                  <a:pt x="753363" y="0"/>
                </a:lnTo>
                <a:close/>
              </a:path>
              <a:path w="2028825" h="1963420">
                <a:moveTo>
                  <a:pt x="1380196" y="34139"/>
                </a:moveTo>
                <a:lnTo>
                  <a:pt x="1056520" y="205401"/>
                </a:lnTo>
                <a:lnTo>
                  <a:pt x="1442128" y="205401"/>
                </a:lnTo>
                <a:lnTo>
                  <a:pt x="1380196" y="34139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pPr marL="0" marR="0" lvl="0" indent="0" algn="l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37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GPｺﾞｼｯｸE"/>
              <a:ea typeface="HGPｺﾞｼｯｸE"/>
              <a:cs typeface="+mn-cs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700254" y="1049482"/>
            <a:ext cx="5384800" cy="8720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ts val="3360"/>
              </a:lnSpc>
            </a:pPr>
            <a:r>
              <a:rPr kumimoji="1" lang="en-US" altLang="ja-JP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66 </a:t>
            </a:r>
            <a:r>
              <a:rPr lang="en-US" altLang="ja-JP" sz="2800" b="1" u="sng" noProof="0" dirty="0" smtClean="0">
                <a:latin typeface="Arial"/>
                <a:ea typeface="HGPｺﾞｼｯｸE"/>
              </a:rPr>
              <a:t>Joint</a:t>
            </a:r>
            <a:r>
              <a:rPr kumimoji="1" lang="en-US" altLang="ja-JP" sz="2800" b="1" i="0" u="sng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HGPｺﾞｼｯｸE"/>
                <a:cs typeface="+mn-cs"/>
              </a:rPr>
              <a:t> Research </a:t>
            </a:r>
            <a:r>
              <a:rPr lang="en-US" altLang="ja-JP" sz="2800" b="1" u="sng" dirty="0" smtClean="0">
                <a:latin typeface="Arial"/>
                <a:ea typeface="HGPｺﾞｼｯｸE"/>
              </a:rPr>
              <a:t>L</a:t>
            </a:r>
            <a:r>
              <a:rPr kumimoji="1" lang="en-US" altLang="ja-JP" sz="2800" b="1" i="0" u="sng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HGPｺﾞｼｯｸE"/>
                <a:cs typeface="+mn-cs"/>
              </a:rPr>
              <a:t>abs</a:t>
            </a:r>
            <a:r>
              <a:rPr lang="en-US" altLang="ja-JP" sz="2800" b="1" dirty="0" smtClean="0">
                <a:solidFill>
                  <a:prstClr val="black"/>
                </a:solidFill>
              </a:rPr>
              <a:t>*</a:t>
            </a:r>
            <a:endParaRPr kumimoji="1" lang="en-US" altLang="ja-JP" sz="2800" b="1" i="0" u="sng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HGPｺﾞｼｯｸE"/>
              <a:cs typeface="+mn-cs"/>
            </a:endParaRPr>
          </a:p>
          <a:p>
            <a:pPr marL="0" marR="0" lvl="0" indent="0" algn="l" defTabSz="914342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at Osaka University</a:t>
            </a:r>
          </a:p>
        </p:txBody>
      </p:sp>
      <p:sp>
        <p:nvSpPr>
          <p:cNvPr id="24" name="テキスト ボックス 23"/>
          <p:cNvSpPr txBox="1"/>
          <p:nvPr/>
        </p:nvSpPr>
        <p:spPr>
          <a:xfrm rot="20700000">
            <a:off x="2117869" y="1039668"/>
            <a:ext cx="164253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First</a:t>
            </a: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in</a:t>
            </a: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Japan</a:t>
            </a:r>
            <a:endParaRPr kumimoji="1" lang="ja-JP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18" name="円/楕円 17"/>
          <p:cNvSpPr/>
          <p:nvPr/>
        </p:nvSpPr>
        <p:spPr>
          <a:xfrm>
            <a:off x="342900" y="981522"/>
            <a:ext cx="1846727" cy="141455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75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Stage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2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9" name="角丸四角形 18"/>
          <p:cNvSpPr/>
          <p:nvPr/>
        </p:nvSpPr>
        <p:spPr>
          <a:xfrm>
            <a:off x="1247305" y="3642706"/>
            <a:ext cx="1691831" cy="96832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75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b="1" dirty="0" smtClean="0">
                <a:solidFill>
                  <a:prstClr val="black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Stage</a:t>
            </a:r>
            <a:r>
              <a:rPr kumimoji="1" lang="en-US" altLang="ja-JP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 </a:t>
            </a: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rPr>
              <a:t>1</a:t>
            </a:r>
            <a:endParaRPr kumimoji="1" lang="ja-JP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 panose="020B0604030504040204" pitchFamily="50" charset="-128"/>
              <a:ea typeface="メイリオ" panose="020B060403050404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176727" y="2086131"/>
            <a:ext cx="302718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As of </a:t>
            </a:r>
            <a:r>
              <a:rPr kumimoji="1" lang="en-US" altLang="ja-JP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September </a:t>
            </a:r>
            <a:r>
              <a:rPr kumimoji="1" lang="en-US" altLang="ja-JP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1, 2017</a:t>
            </a:r>
            <a:endParaRPr kumimoji="1" lang="ja-JP" altLang="en-US" sz="12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3697913" y="1952620"/>
            <a:ext cx="302718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*Excluding 46 </a:t>
            </a:r>
            <a:r>
              <a:rPr kumimoji="1" lang="en-US" altLang="ja-JP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Endowed </a:t>
            </a:r>
            <a:r>
              <a:rPr kumimoji="1" lang="en-US" altLang="ja-JP" sz="1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Chairs.</a:t>
            </a:r>
            <a:endParaRPr kumimoji="1" lang="ja-JP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30" name="爆発 2 29"/>
          <p:cNvSpPr/>
          <p:nvPr/>
        </p:nvSpPr>
        <p:spPr>
          <a:xfrm>
            <a:off x="1965847" y="2459091"/>
            <a:ext cx="5553894" cy="1032984"/>
          </a:xfrm>
          <a:prstGeom prst="irregularSeal2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2939137" y="2782112"/>
            <a:ext cx="326915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Industry </a:t>
            </a:r>
            <a:r>
              <a:rPr kumimoji="1" lang="en-US" altLang="ja-JP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on Campus!!</a:t>
            </a:r>
            <a:endParaRPr kumimoji="1" lang="ja-JP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7712080" y="6942333"/>
            <a:ext cx="936592" cy="833823"/>
            <a:chOff x="7595407" y="2284077"/>
            <a:chExt cx="1234147" cy="1098728"/>
          </a:xfrm>
        </p:grpSpPr>
        <p:pic>
          <p:nvPicPr>
            <p:cNvPr id="6" name="図 5" descr="icon_2y_192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7940441" y="2284077"/>
              <a:ext cx="889113" cy="885646"/>
            </a:xfrm>
            <a:prstGeom prst="rect">
              <a:avLst/>
            </a:prstGeom>
          </p:spPr>
        </p:pic>
        <p:grpSp>
          <p:nvGrpSpPr>
            <p:cNvPr id="15" name="グループ化 14"/>
            <p:cNvGrpSpPr/>
            <p:nvPr/>
          </p:nvGrpSpPr>
          <p:grpSpPr>
            <a:xfrm>
              <a:off x="7595407" y="2643227"/>
              <a:ext cx="1008328" cy="739578"/>
              <a:chOff x="156342" y="1672916"/>
              <a:chExt cx="1893646" cy="1388933"/>
            </a:xfrm>
          </p:grpSpPr>
          <p:pic>
            <p:nvPicPr>
              <p:cNvPr id="13" name="図 12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6342" y="1727327"/>
                <a:ext cx="797919" cy="1276590"/>
              </a:xfrm>
              <a:prstGeom prst="rect">
                <a:avLst/>
              </a:prstGeom>
            </p:spPr>
          </p:pic>
          <p:pic>
            <p:nvPicPr>
              <p:cNvPr id="14" name="図 13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92523" y="1672916"/>
                <a:ext cx="1857465" cy="1388933"/>
              </a:xfrm>
              <a:prstGeom prst="rect">
                <a:avLst/>
              </a:prstGeom>
            </p:spPr>
          </p:pic>
        </p:grpSp>
      </p:grpSp>
      <p:sp>
        <p:nvSpPr>
          <p:cNvPr id="34" name="テキスト ボックス 33"/>
          <p:cNvSpPr txBox="1"/>
          <p:nvPr/>
        </p:nvSpPr>
        <p:spPr>
          <a:xfrm>
            <a:off x="2225844" y="5233839"/>
            <a:ext cx="38600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fontAlgn="base"/>
            <a:r>
              <a:rPr lang="en-US" altLang="ja-JP" sz="2000" b="1" dirty="0">
                <a:solidFill>
                  <a:prstClr val="black"/>
                </a:solidFill>
                <a:latin typeface="Arial"/>
                <a:ea typeface="HGPｺﾞｼｯｸE"/>
              </a:rPr>
              <a:t>2 </a:t>
            </a:r>
            <a:r>
              <a:rPr lang="en-US" altLang="ja-JP" sz="2000" b="1" dirty="0" smtClean="0">
                <a:solidFill>
                  <a:prstClr val="black"/>
                </a:solidFill>
                <a:latin typeface="Arial"/>
                <a:ea typeface="HGPｺﾞｼｯｸE"/>
              </a:rPr>
              <a:t>types </a:t>
            </a:r>
            <a:r>
              <a:rPr lang="en-US" altLang="ja-JP" sz="2000" b="1" dirty="0">
                <a:solidFill>
                  <a:prstClr val="black"/>
                </a:solidFill>
                <a:latin typeface="Arial"/>
                <a:ea typeface="HGPｺﾞｼｯｸE"/>
              </a:rPr>
              <a:t>of </a:t>
            </a:r>
            <a:r>
              <a:rPr lang="en-US" altLang="ja-JP" sz="2000" b="1" u="sng" dirty="0">
                <a:solidFill>
                  <a:prstClr val="black"/>
                </a:solidFill>
                <a:latin typeface="Arial"/>
                <a:ea typeface="HGPｺﾞｼｯｸE"/>
              </a:rPr>
              <a:t>J</a:t>
            </a:r>
            <a:r>
              <a:rPr lang="en-US" altLang="ja-JP" sz="2000" b="1" u="sng" dirty="0" smtClean="0">
                <a:solidFill>
                  <a:prstClr val="black"/>
                </a:solidFill>
                <a:latin typeface="Arial"/>
                <a:ea typeface="HGPｺﾞｼｯｸE"/>
              </a:rPr>
              <a:t>oint </a:t>
            </a:r>
            <a:r>
              <a:rPr lang="en-US" altLang="ja-JP" sz="2000" b="1" u="sng" dirty="0">
                <a:solidFill>
                  <a:prstClr val="black"/>
                </a:solidFill>
                <a:latin typeface="Arial"/>
                <a:ea typeface="HGPｺﾞｼｯｸE"/>
              </a:rPr>
              <a:t>Research Labs</a:t>
            </a:r>
            <a:r>
              <a:rPr lang="en-US" altLang="ja-JP" sz="2000" b="1" dirty="0">
                <a:solidFill>
                  <a:prstClr val="black"/>
                </a:solidFill>
                <a:latin typeface="Arial"/>
                <a:ea typeface="HGPｺﾞｼｯｸE"/>
              </a:rPr>
              <a:t>:</a:t>
            </a:r>
            <a:endParaRPr lang="ja-JP" altLang="en-US" sz="2000" b="1" dirty="0">
              <a:solidFill>
                <a:prstClr val="black"/>
              </a:solidFill>
              <a:latin typeface="Arial"/>
              <a:ea typeface="HGPｺﾞｼｯｸE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2004392" y="5133297"/>
            <a:ext cx="274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>
                <a:solidFill>
                  <a:prstClr val="black"/>
                </a:solidFill>
              </a:rPr>
              <a:t>*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252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角丸四角形 25"/>
          <p:cNvSpPr/>
          <p:nvPr/>
        </p:nvSpPr>
        <p:spPr>
          <a:xfrm>
            <a:off x="287338" y="764064"/>
            <a:ext cx="8569325" cy="3311555"/>
          </a:xfrm>
          <a:prstGeom prst="roundRect">
            <a:avLst>
              <a:gd name="adj" fmla="val 4726"/>
            </a:avLst>
          </a:prstGeom>
          <a:solidFill>
            <a:schemeClr val="accent4">
              <a:lumMod val="75000"/>
            </a:schemeClr>
          </a:solidFill>
          <a:ln w="603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11" name="円/楕円 大学３"/>
          <p:cNvSpPr>
            <a:spLocks/>
          </p:cNvSpPr>
          <p:nvPr/>
        </p:nvSpPr>
        <p:spPr>
          <a:xfrm>
            <a:off x="4043548" y="2020742"/>
            <a:ext cx="2697856" cy="1406603"/>
          </a:xfrm>
          <a:prstGeom prst="ellipse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100" b="1" i="0" u="none" strike="noStrike" kern="0" cap="none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10" name="円/楕円 社会３"/>
          <p:cNvSpPr>
            <a:spLocks/>
          </p:cNvSpPr>
          <p:nvPr/>
        </p:nvSpPr>
        <p:spPr>
          <a:xfrm>
            <a:off x="2229999" y="2027441"/>
            <a:ext cx="2880000" cy="135412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100" b="1" i="0" u="none" strike="noStrike" kern="0" cap="none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5" name="角丸四角形 24"/>
          <p:cNvSpPr/>
          <p:nvPr/>
        </p:nvSpPr>
        <p:spPr>
          <a:xfrm>
            <a:off x="287338" y="4199143"/>
            <a:ext cx="8569325" cy="2217532"/>
          </a:xfrm>
          <a:prstGeom prst="roundRect">
            <a:avLst>
              <a:gd name="adj" fmla="val 4726"/>
            </a:avLst>
          </a:prstGeom>
          <a:solidFill>
            <a:schemeClr val="accent1">
              <a:lumMod val="20000"/>
              <a:lumOff val="80000"/>
            </a:schemeClr>
          </a:solidFill>
          <a:ln w="603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From Collaboration to Co-Creation</a:t>
            </a:r>
            <a:endParaRPr kumimoji="1" lang="ja-JP" altLang="en-US" dirty="0"/>
          </a:p>
        </p:txBody>
      </p:sp>
      <p:grpSp>
        <p:nvGrpSpPr>
          <p:cNvPr id="3" name="グループ化 2"/>
          <p:cNvGrpSpPr/>
          <p:nvPr/>
        </p:nvGrpSpPr>
        <p:grpSpPr>
          <a:xfrm>
            <a:off x="1933797" y="1700681"/>
            <a:ext cx="5278903" cy="4747190"/>
            <a:chOff x="959405" y="1506534"/>
            <a:chExt cx="5278903" cy="3967064"/>
          </a:xfrm>
          <a:effectLst/>
        </p:grpSpPr>
        <p:sp>
          <p:nvSpPr>
            <p:cNvPr id="4" name="二等辺三角形 2"/>
            <p:cNvSpPr/>
            <p:nvPr/>
          </p:nvSpPr>
          <p:spPr>
            <a:xfrm>
              <a:off x="5213471" y="1506534"/>
              <a:ext cx="1024837" cy="3967064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152144"/>
                <a:gd name="connsiteY0" fmla="*/ 914400 h 1005840"/>
                <a:gd name="connsiteX1" fmla="*/ 530352 w 1152144"/>
                <a:gd name="connsiteY1" fmla="*/ 0 h 1005840"/>
                <a:gd name="connsiteX2" fmla="*/ 1152144 w 1152144"/>
                <a:gd name="connsiteY2" fmla="*/ 1005840 h 1005840"/>
                <a:gd name="connsiteX0" fmla="*/ 0 w 1615522"/>
                <a:gd name="connsiteY0" fmla="*/ 914400 h 914400"/>
                <a:gd name="connsiteX1" fmla="*/ 530352 w 1615522"/>
                <a:gd name="connsiteY1" fmla="*/ 0 h 914400"/>
                <a:gd name="connsiteX2" fmla="*/ 1615522 w 1615522"/>
                <a:gd name="connsiteY2" fmla="*/ 97619 h 914400"/>
                <a:gd name="connsiteX0" fmla="*/ 0 w 1615522"/>
                <a:gd name="connsiteY0" fmla="*/ 816781 h 2293784"/>
                <a:gd name="connsiteX1" fmla="*/ 950482 w 1615522"/>
                <a:gd name="connsiteY1" fmla="*/ 2268700 h 2293784"/>
                <a:gd name="connsiteX2" fmla="*/ 1615522 w 1615522"/>
                <a:gd name="connsiteY2" fmla="*/ 0 h 2293784"/>
                <a:gd name="connsiteX0" fmla="*/ 0 w 665040"/>
                <a:gd name="connsiteY0" fmla="*/ 2268700 h 2293784"/>
                <a:gd name="connsiteX1" fmla="*/ 665040 w 665040"/>
                <a:gd name="connsiteY1" fmla="*/ 0 h 2293784"/>
                <a:gd name="connsiteX0" fmla="*/ 0 w 665040"/>
                <a:gd name="connsiteY0" fmla="*/ 2268700 h 2268700"/>
                <a:gd name="connsiteX1" fmla="*/ 665040 w 665040"/>
                <a:gd name="connsiteY1" fmla="*/ 0 h 2268700"/>
                <a:gd name="connsiteX0" fmla="*/ 0 w 645951"/>
                <a:gd name="connsiteY0" fmla="*/ 2274498 h 2274498"/>
                <a:gd name="connsiteX1" fmla="*/ 645951 w 645951"/>
                <a:gd name="connsiteY1" fmla="*/ 0 h 2274498"/>
                <a:gd name="connsiteX0" fmla="*/ 0 w 645951"/>
                <a:gd name="connsiteY0" fmla="*/ 2274498 h 2274498"/>
                <a:gd name="connsiteX1" fmla="*/ 645951 w 645951"/>
                <a:gd name="connsiteY1" fmla="*/ 0 h 2274498"/>
                <a:gd name="connsiteX0" fmla="*/ 0 w 696856"/>
                <a:gd name="connsiteY0" fmla="*/ 2245508 h 2245508"/>
                <a:gd name="connsiteX1" fmla="*/ 696856 w 696856"/>
                <a:gd name="connsiteY1" fmla="*/ 0 h 2245508"/>
                <a:gd name="connsiteX0" fmla="*/ 0 w 696856"/>
                <a:gd name="connsiteY0" fmla="*/ 2245508 h 2245508"/>
                <a:gd name="connsiteX1" fmla="*/ 605127 w 696856"/>
                <a:gd name="connsiteY1" fmla="*/ 119475 h 2245508"/>
                <a:gd name="connsiteX2" fmla="*/ 696856 w 696856"/>
                <a:gd name="connsiteY2" fmla="*/ 0 h 2245508"/>
                <a:gd name="connsiteX0" fmla="*/ 0 w 696856"/>
                <a:gd name="connsiteY0" fmla="*/ 2245508 h 2245508"/>
                <a:gd name="connsiteX1" fmla="*/ 605127 w 696856"/>
                <a:gd name="connsiteY1" fmla="*/ 119475 h 2245508"/>
                <a:gd name="connsiteX2" fmla="*/ 696856 w 696856"/>
                <a:gd name="connsiteY2" fmla="*/ 0 h 2245508"/>
                <a:gd name="connsiteX0" fmla="*/ 0 w 696856"/>
                <a:gd name="connsiteY0" fmla="*/ 2293080 h 2293080"/>
                <a:gd name="connsiteX1" fmla="*/ 605127 w 696856"/>
                <a:gd name="connsiteY1" fmla="*/ 167047 h 2293080"/>
                <a:gd name="connsiteX2" fmla="*/ 696856 w 696856"/>
                <a:gd name="connsiteY2" fmla="*/ 47572 h 2293080"/>
                <a:gd name="connsiteX0" fmla="*/ 0 w 613995"/>
                <a:gd name="connsiteY0" fmla="*/ 2126033 h 2126033"/>
                <a:gd name="connsiteX1" fmla="*/ 605127 w 613995"/>
                <a:gd name="connsiteY1" fmla="*/ 0 h 2126033"/>
                <a:gd name="connsiteX0" fmla="*/ 0 w 605127"/>
                <a:gd name="connsiteY0" fmla="*/ 2126033 h 2126033"/>
                <a:gd name="connsiteX1" fmla="*/ 605127 w 605127"/>
                <a:gd name="connsiteY1" fmla="*/ 0 h 2126033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21035"/>
                <a:gd name="connsiteY0" fmla="*/ 2273882 h 2273882"/>
                <a:gd name="connsiteX1" fmla="*/ 621035 w 621035"/>
                <a:gd name="connsiteY1" fmla="*/ 0 h 2273882"/>
                <a:gd name="connsiteX0" fmla="*/ 0 w 621035"/>
                <a:gd name="connsiteY0" fmla="*/ 2273882 h 2273882"/>
                <a:gd name="connsiteX1" fmla="*/ 621035 w 621035"/>
                <a:gd name="connsiteY1" fmla="*/ 0 h 2273882"/>
                <a:gd name="connsiteX0" fmla="*/ 0 w 601945"/>
                <a:gd name="connsiteY0" fmla="*/ 2276781 h 2276781"/>
                <a:gd name="connsiteX1" fmla="*/ 601945 w 601945"/>
                <a:gd name="connsiteY1" fmla="*/ 0 h 2276781"/>
                <a:gd name="connsiteX0" fmla="*/ 0 w 601945"/>
                <a:gd name="connsiteY0" fmla="*/ 2276781 h 2276781"/>
                <a:gd name="connsiteX1" fmla="*/ 601945 w 601945"/>
                <a:gd name="connsiteY1" fmla="*/ 0 h 2276781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035" h="2279680">
                  <a:moveTo>
                    <a:pt x="0" y="2279680"/>
                  </a:moveTo>
                  <a:cubicBezTo>
                    <a:pt x="98733" y="1609834"/>
                    <a:pt x="243888" y="1012698"/>
                    <a:pt x="621035" y="0"/>
                  </a:cubicBezTo>
                </a:path>
              </a:pathLst>
            </a:cu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1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メイリオ"/>
                <a:cs typeface="+mn-cs"/>
              </a:endParaRPr>
            </a:p>
          </p:txBody>
        </p:sp>
        <p:sp>
          <p:nvSpPr>
            <p:cNvPr id="5" name="二等辺三角形 2"/>
            <p:cNvSpPr/>
            <p:nvPr/>
          </p:nvSpPr>
          <p:spPr>
            <a:xfrm flipH="1">
              <a:off x="959405" y="1506534"/>
              <a:ext cx="1034416" cy="3967064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152144"/>
                <a:gd name="connsiteY0" fmla="*/ 914400 h 1005840"/>
                <a:gd name="connsiteX1" fmla="*/ 530352 w 1152144"/>
                <a:gd name="connsiteY1" fmla="*/ 0 h 1005840"/>
                <a:gd name="connsiteX2" fmla="*/ 1152144 w 1152144"/>
                <a:gd name="connsiteY2" fmla="*/ 1005840 h 1005840"/>
                <a:gd name="connsiteX0" fmla="*/ 0 w 1615522"/>
                <a:gd name="connsiteY0" fmla="*/ 914400 h 914400"/>
                <a:gd name="connsiteX1" fmla="*/ 530352 w 1615522"/>
                <a:gd name="connsiteY1" fmla="*/ 0 h 914400"/>
                <a:gd name="connsiteX2" fmla="*/ 1615522 w 1615522"/>
                <a:gd name="connsiteY2" fmla="*/ 97619 h 914400"/>
                <a:gd name="connsiteX0" fmla="*/ 0 w 1615522"/>
                <a:gd name="connsiteY0" fmla="*/ 816781 h 2293784"/>
                <a:gd name="connsiteX1" fmla="*/ 950482 w 1615522"/>
                <a:gd name="connsiteY1" fmla="*/ 2268700 h 2293784"/>
                <a:gd name="connsiteX2" fmla="*/ 1615522 w 1615522"/>
                <a:gd name="connsiteY2" fmla="*/ 0 h 2293784"/>
                <a:gd name="connsiteX0" fmla="*/ 0 w 665040"/>
                <a:gd name="connsiteY0" fmla="*/ 2268700 h 2293784"/>
                <a:gd name="connsiteX1" fmla="*/ 665040 w 665040"/>
                <a:gd name="connsiteY1" fmla="*/ 0 h 2293784"/>
                <a:gd name="connsiteX0" fmla="*/ 0 w 665040"/>
                <a:gd name="connsiteY0" fmla="*/ 2268700 h 2268700"/>
                <a:gd name="connsiteX1" fmla="*/ 665040 w 665040"/>
                <a:gd name="connsiteY1" fmla="*/ 0 h 2268700"/>
                <a:gd name="connsiteX0" fmla="*/ 0 w 645951"/>
                <a:gd name="connsiteY0" fmla="*/ 2274498 h 2274498"/>
                <a:gd name="connsiteX1" fmla="*/ 645951 w 645951"/>
                <a:gd name="connsiteY1" fmla="*/ 0 h 2274498"/>
                <a:gd name="connsiteX0" fmla="*/ 0 w 645951"/>
                <a:gd name="connsiteY0" fmla="*/ 2274498 h 2274498"/>
                <a:gd name="connsiteX1" fmla="*/ 645951 w 645951"/>
                <a:gd name="connsiteY1" fmla="*/ 0 h 2274498"/>
                <a:gd name="connsiteX0" fmla="*/ 0 w 696856"/>
                <a:gd name="connsiteY0" fmla="*/ 2245508 h 2245508"/>
                <a:gd name="connsiteX1" fmla="*/ 696856 w 696856"/>
                <a:gd name="connsiteY1" fmla="*/ 0 h 2245508"/>
                <a:gd name="connsiteX0" fmla="*/ 0 w 696856"/>
                <a:gd name="connsiteY0" fmla="*/ 2245508 h 2245508"/>
                <a:gd name="connsiteX1" fmla="*/ 605127 w 696856"/>
                <a:gd name="connsiteY1" fmla="*/ 119475 h 2245508"/>
                <a:gd name="connsiteX2" fmla="*/ 696856 w 696856"/>
                <a:gd name="connsiteY2" fmla="*/ 0 h 2245508"/>
                <a:gd name="connsiteX0" fmla="*/ 0 w 696856"/>
                <a:gd name="connsiteY0" fmla="*/ 2245508 h 2245508"/>
                <a:gd name="connsiteX1" fmla="*/ 605127 w 696856"/>
                <a:gd name="connsiteY1" fmla="*/ 119475 h 2245508"/>
                <a:gd name="connsiteX2" fmla="*/ 696856 w 696856"/>
                <a:gd name="connsiteY2" fmla="*/ 0 h 2245508"/>
                <a:gd name="connsiteX0" fmla="*/ 0 w 696856"/>
                <a:gd name="connsiteY0" fmla="*/ 2293080 h 2293080"/>
                <a:gd name="connsiteX1" fmla="*/ 605127 w 696856"/>
                <a:gd name="connsiteY1" fmla="*/ 167047 h 2293080"/>
                <a:gd name="connsiteX2" fmla="*/ 696856 w 696856"/>
                <a:gd name="connsiteY2" fmla="*/ 47572 h 2293080"/>
                <a:gd name="connsiteX0" fmla="*/ 0 w 613995"/>
                <a:gd name="connsiteY0" fmla="*/ 2126033 h 2126033"/>
                <a:gd name="connsiteX1" fmla="*/ 605127 w 613995"/>
                <a:gd name="connsiteY1" fmla="*/ 0 h 2126033"/>
                <a:gd name="connsiteX0" fmla="*/ 0 w 605127"/>
                <a:gd name="connsiteY0" fmla="*/ 2126033 h 2126033"/>
                <a:gd name="connsiteX1" fmla="*/ 605127 w 605127"/>
                <a:gd name="connsiteY1" fmla="*/ 0 h 2126033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21035"/>
                <a:gd name="connsiteY0" fmla="*/ 2273882 h 2273882"/>
                <a:gd name="connsiteX1" fmla="*/ 621035 w 621035"/>
                <a:gd name="connsiteY1" fmla="*/ 0 h 2273882"/>
                <a:gd name="connsiteX0" fmla="*/ 0 w 621035"/>
                <a:gd name="connsiteY0" fmla="*/ 2273882 h 2273882"/>
                <a:gd name="connsiteX1" fmla="*/ 621035 w 621035"/>
                <a:gd name="connsiteY1" fmla="*/ 0 h 2273882"/>
                <a:gd name="connsiteX0" fmla="*/ 0 w 601945"/>
                <a:gd name="connsiteY0" fmla="*/ 2276781 h 2276781"/>
                <a:gd name="connsiteX1" fmla="*/ 601945 w 601945"/>
                <a:gd name="connsiteY1" fmla="*/ 0 h 2276781"/>
                <a:gd name="connsiteX0" fmla="*/ 0 w 601945"/>
                <a:gd name="connsiteY0" fmla="*/ 2276781 h 2276781"/>
                <a:gd name="connsiteX1" fmla="*/ 601945 w 601945"/>
                <a:gd name="connsiteY1" fmla="*/ 0 h 2276781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035" h="2279680">
                  <a:moveTo>
                    <a:pt x="0" y="2279680"/>
                  </a:moveTo>
                  <a:cubicBezTo>
                    <a:pt x="98733" y="1609834"/>
                    <a:pt x="243888" y="1012698"/>
                    <a:pt x="621035" y="0"/>
                  </a:cubicBezTo>
                </a:path>
              </a:pathLst>
            </a:cu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1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メイリオ"/>
                <a:cs typeface="+mn-cs"/>
              </a:endParaRPr>
            </a:p>
          </p:txBody>
        </p:sp>
        <p:sp>
          <p:nvSpPr>
            <p:cNvPr id="6" name="二等辺三角形 2"/>
            <p:cNvSpPr/>
            <p:nvPr/>
          </p:nvSpPr>
          <p:spPr>
            <a:xfrm flipH="1">
              <a:off x="2804022" y="1506534"/>
              <a:ext cx="963918" cy="3967064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152144"/>
                <a:gd name="connsiteY0" fmla="*/ 914400 h 1005840"/>
                <a:gd name="connsiteX1" fmla="*/ 530352 w 1152144"/>
                <a:gd name="connsiteY1" fmla="*/ 0 h 1005840"/>
                <a:gd name="connsiteX2" fmla="*/ 1152144 w 1152144"/>
                <a:gd name="connsiteY2" fmla="*/ 1005840 h 1005840"/>
                <a:gd name="connsiteX0" fmla="*/ 0 w 1615522"/>
                <a:gd name="connsiteY0" fmla="*/ 914400 h 914400"/>
                <a:gd name="connsiteX1" fmla="*/ 530352 w 1615522"/>
                <a:gd name="connsiteY1" fmla="*/ 0 h 914400"/>
                <a:gd name="connsiteX2" fmla="*/ 1615522 w 1615522"/>
                <a:gd name="connsiteY2" fmla="*/ 97619 h 914400"/>
                <a:gd name="connsiteX0" fmla="*/ 0 w 1615522"/>
                <a:gd name="connsiteY0" fmla="*/ 816781 h 2293784"/>
                <a:gd name="connsiteX1" fmla="*/ 950482 w 1615522"/>
                <a:gd name="connsiteY1" fmla="*/ 2268700 h 2293784"/>
                <a:gd name="connsiteX2" fmla="*/ 1615522 w 1615522"/>
                <a:gd name="connsiteY2" fmla="*/ 0 h 2293784"/>
                <a:gd name="connsiteX0" fmla="*/ 0 w 665040"/>
                <a:gd name="connsiteY0" fmla="*/ 2268700 h 2293784"/>
                <a:gd name="connsiteX1" fmla="*/ 665040 w 665040"/>
                <a:gd name="connsiteY1" fmla="*/ 0 h 2293784"/>
                <a:gd name="connsiteX0" fmla="*/ 0 w 665040"/>
                <a:gd name="connsiteY0" fmla="*/ 2268700 h 2268700"/>
                <a:gd name="connsiteX1" fmla="*/ 665040 w 665040"/>
                <a:gd name="connsiteY1" fmla="*/ 0 h 2268700"/>
                <a:gd name="connsiteX0" fmla="*/ 0 w 645951"/>
                <a:gd name="connsiteY0" fmla="*/ 2274498 h 2274498"/>
                <a:gd name="connsiteX1" fmla="*/ 645951 w 645951"/>
                <a:gd name="connsiteY1" fmla="*/ 0 h 2274498"/>
                <a:gd name="connsiteX0" fmla="*/ 0 w 645951"/>
                <a:gd name="connsiteY0" fmla="*/ 2274498 h 2274498"/>
                <a:gd name="connsiteX1" fmla="*/ 645951 w 645951"/>
                <a:gd name="connsiteY1" fmla="*/ 0 h 2274498"/>
                <a:gd name="connsiteX0" fmla="*/ 0 w 696856"/>
                <a:gd name="connsiteY0" fmla="*/ 2245508 h 2245508"/>
                <a:gd name="connsiteX1" fmla="*/ 696856 w 696856"/>
                <a:gd name="connsiteY1" fmla="*/ 0 h 2245508"/>
                <a:gd name="connsiteX0" fmla="*/ 0 w 696856"/>
                <a:gd name="connsiteY0" fmla="*/ 2245508 h 2245508"/>
                <a:gd name="connsiteX1" fmla="*/ 605127 w 696856"/>
                <a:gd name="connsiteY1" fmla="*/ 119475 h 2245508"/>
                <a:gd name="connsiteX2" fmla="*/ 696856 w 696856"/>
                <a:gd name="connsiteY2" fmla="*/ 0 h 2245508"/>
                <a:gd name="connsiteX0" fmla="*/ 0 w 696856"/>
                <a:gd name="connsiteY0" fmla="*/ 2245508 h 2245508"/>
                <a:gd name="connsiteX1" fmla="*/ 605127 w 696856"/>
                <a:gd name="connsiteY1" fmla="*/ 119475 h 2245508"/>
                <a:gd name="connsiteX2" fmla="*/ 696856 w 696856"/>
                <a:gd name="connsiteY2" fmla="*/ 0 h 2245508"/>
                <a:gd name="connsiteX0" fmla="*/ 0 w 696856"/>
                <a:gd name="connsiteY0" fmla="*/ 2293080 h 2293080"/>
                <a:gd name="connsiteX1" fmla="*/ 605127 w 696856"/>
                <a:gd name="connsiteY1" fmla="*/ 167047 h 2293080"/>
                <a:gd name="connsiteX2" fmla="*/ 696856 w 696856"/>
                <a:gd name="connsiteY2" fmla="*/ 47572 h 2293080"/>
                <a:gd name="connsiteX0" fmla="*/ 0 w 613995"/>
                <a:gd name="connsiteY0" fmla="*/ 2126033 h 2126033"/>
                <a:gd name="connsiteX1" fmla="*/ 605127 w 613995"/>
                <a:gd name="connsiteY1" fmla="*/ 0 h 2126033"/>
                <a:gd name="connsiteX0" fmla="*/ 0 w 605127"/>
                <a:gd name="connsiteY0" fmla="*/ 2126033 h 2126033"/>
                <a:gd name="connsiteX1" fmla="*/ 605127 w 605127"/>
                <a:gd name="connsiteY1" fmla="*/ 0 h 2126033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21035"/>
                <a:gd name="connsiteY0" fmla="*/ 2273882 h 2273882"/>
                <a:gd name="connsiteX1" fmla="*/ 621035 w 621035"/>
                <a:gd name="connsiteY1" fmla="*/ 0 h 2273882"/>
                <a:gd name="connsiteX0" fmla="*/ 0 w 621035"/>
                <a:gd name="connsiteY0" fmla="*/ 2273882 h 2273882"/>
                <a:gd name="connsiteX1" fmla="*/ 621035 w 621035"/>
                <a:gd name="connsiteY1" fmla="*/ 0 h 2273882"/>
                <a:gd name="connsiteX0" fmla="*/ 0 w 601945"/>
                <a:gd name="connsiteY0" fmla="*/ 2276781 h 2276781"/>
                <a:gd name="connsiteX1" fmla="*/ 601945 w 601945"/>
                <a:gd name="connsiteY1" fmla="*/ 0 h 2276781"/>
                <a:gd name="connsiteX0" fmla="*/ 0 w 601945"/>
                <a:gd name="connsiteY0" fmla="*/ 2276781 h 2276781"/>
                <a:gd name="connsiteX1" fmla="*/ 601945 w 601945"/>
                <a:gd name="connsiteY1" fmla="*/ 0 h 2276781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035" h="2279680">
                  <a:moveTo>
                    <a:pt x="0" y="2279680"/>
                  </a:moveTo>
                  <a:cubicBezTo>
                    <a:pt x="108284" y="1494360"/>
                    <a:pt x="132459" y="1224400"/>
                    <a:pt x="621035" y="0"/>
                  </a:cubicBezTo>
                </a:path>
              </a:pathLst>
            </a:cu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1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メイリオ"/>
                <a:cs typeface="+mn-cs"/>
              </a:endParaRPr>
            </a:p>
          </p:txBody>
        </p:sp>
        <p:sp>
          <p:nvSpPr>
            <p:cNvPr id="7" name="二等辺三角形 2"/>
            <p:cNvSpPr/>
            <p:nvPr/>
          </p:nvSpPr>
          <p:spPr>
            <a:xfrm>
              <a:off x="3447797" y="1506534"/>
              <a:ext cx="967139" cy="3967064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530352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152144"/>
                <a:gd name="connsiteY0" fmla="*/ 914400 h 1005840"/>
                <a:gd name="connsiteX1" fmla="*/ 530352 w 1152144"/>
                <a:gd name="connsiteY1" fmla="*/ 0 h 1005840"/>
                <a:gd name="connsiteX2" fmla="*/ 1152144 w 1152144"/>
                <a:gd name="connsiteY2" fmla="*/ 1005840 h 1005840"/>
                <a:gd name="connsiteX0" fmla="*/ 0 w 1615522"/>
                <a:gd name="connsiteY0" fmla="*/ 914400 h 914400"/>
                <a:gd name="connsiteX1" fmla="*/ 530352 w 1615522"/>
                <a:gd name="connsiteY1" fmla="*/ 0 h 914400"/>
                <a:gd name="connsiteX2" fmla="*/ 1615522 w 1615522"/>
                <a:gd name="connsiteY2" fmla="*/ 97619 h 914400"/>
                <a:gd name="connsiteX0" fmla="*/ 0 w 1615522"/>
                <a:gd name="connsiteY0" fmla="*/ 816781 h 2293784"/>
                <a:gd name="connsiteX1" fmla="*/ 950482 w 1615522"/>
                <a:gd name="connsiteY1" fmla="*/ 2268700 h 2293784"/>
                <a:gd name="connsiteX2" fmla="*/ 1615522 w 1615522"/>
                <a:gd name="connsiteY2" fmla="*/ 0 h 2293784"/>
                <a:gd name="connsiteX0" fmla="*/ 0 w 665040"/>
                <a:gd name="connsiteY0" fmla="*/ 2268700 h 2293784"/>
                <a:gd name="connsiteX1" fmla="*/ 665040 w 665040"/>
                <a:gd name="connsiteY1" fmla="*/ 0 h 2293784"/>
                <a:gd name="connsiteX0" fmla="*/ 0 w 665040"/>
                <a:gd name="connsiteY0" fmla="*/ 2268700 h 2268700"/>
                <a:gd name="connsiteX1" fmla="*/ 665040 w 665040"/>
                <a:gd name="connsiteY1" fmla="*/ 0 h 2268700"/>
                <a:gd name="connsiteX0" fmla="*/ 0 w 645951"/>
                <a:gd name="connsiteY0" fmla="*/ 2274498 h 2274498"/>
                <a:gd name="connsiteX1" fmla="*/ 645951 w 645951"/>
                <a:gd name="connsiteY1" fmla="*/ 0 h 2274498"/>
                <a:gd name="connsiteX0" fmla="*/ 0 w 645951"/>
                <a:gd name="connsiteY0" fmla="*/ 2274498 h 2274498"/>
                <a:gd name="connsiteX1" fmla="*/ 645951 w 645951"/>
                <a:gd name="connsiteY1" fmla="*/ 0 h 2274498"/>
                <a:gd name="connsiteX0" fmla="*/ 0 w 696856"/>
                <a:gd name="connsiteY0" fmla="*/ 2245508 h 2245508"/>
                <a:gd name="connsiteX1" fmla="*/ 696856 w 696856"/>
                <a:gd name="connsiteY1" fmla="*/ 0 h 2245508"/>
                <a:gd name="connsiteX0" fmla="*/ 0 w 696856"/>
                <a:gd name="connsiteY0" fmla="*/ 2245508 h 2245508"/>
                <a:gd name="connsiteX1" fmla="*/ 605127 w 696856"/>
                <a:gd name="connsiteY1" fmla="*/ 119475 h 2245508"/>
                <a:gd name="connsiteX2" fmla="*/ 696856 w 696856"/>
                <a:gd name="connsiteY2" fmla="*/ 0 h 2245508"/>
                <a:gd name="connsiteX0" fmla="*/ 0 w 696856"/>
                <a:gd name="connsiteY0" fmla="*/ 2245508 h 2245508"/>
                <a:gd name="connsiteX1" fmla="*/ 605127 w 696856"/>
                <a:gd name="connsiteY1" fmla="*/ 119475 h 2245508"/>
                <a:gd name="connsiteX2" fmla="*/ 696856 w 696856"/>
                <a:gd name="connsiteY2" fmla="*/ 0 h 2245508"/>
                <a:gd name="connsiteX0" fmla="*/ 0 w 696856"/>
                <a:gd name="connsiteY0" fmla="*/ 2293080 h 2293080"/>
                <a:gd name="connsiteX1" fmla="*/ 605127 w 696856"/>
                <a:gd name="connsiteY1" fmla="*/ 167047 h 2293080"/>
                <a:gd name="connsiteX2" fmla="*/ 696856 w 696856"/>
                <a:gd name="connsiteY2" fmla="*/ 47572 h 2293080"/>
                <a:gd name="connsiteX0" fmla="*/ 0 w 613995"/>
                <a:gd name="connsiteY0" fmla="*/ 2126033 h 2126033"/>
                <a:gd name="connsiteX1" fmla="*/ 605127 w 613995"/>
                <a:gd name="connsiteY1" fmla="*/ 0 h 2126033"/>
                <a:gd name="connsiteX0" fmla="*/ 0 w 605127"/>
                <a:gd name="connsiteY0" fmla="*/ 2126033 h 2126033"/>
                <a:gd name="connsiteX1" fmla="*/ 605127 w 605127"/>
                <a:gd name="connsiteY1" fmla="*/ 0 h 2126033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36195 h 2236195"/>
                <a:gd name="connsiteX1" fmla="*/ 643306 w 643306"/>
                <a:gd name="connsiteY1" fmla="*/ 0 h 223619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43306"/>
                <a:gd name="connsiteY0" fmla="*/ 2265185 h 2265185"/>
                <a:gd name="connsiteX1" fmla="*/ 643306 w 643306"/>
                <a:gd name="connsiteY1" fmla="*/ 0 h 2265185"/>
                <a:gd name="connsiteX0" fmla="*/ 0 w 621035"/>
                <a:gd name="connsiteY0" fmla="*/ 2273882 h 2273882"/>
                <a:gd name="connsiteX1" fmla="*/ 621035 w 621035"/>
                <a:gd name="connsiteY1" fmla="*/ 0 h 2273882"/>
                <a:gd name="connsiteX0" fmla="*/ 0 w 621035"/>
                <a:gd name="connsiteY0" fmla="*/ 2273882 h 2273882"/>
                <a:gd name="connsiteX1" fmla="*/ 621035 w 621035"/>
                <a:gd name="connsiteY1" fmla="*/ 0 h 2273882"/>
                <a:gd name="connsiteX0" fmla="*/ 0 w 601945"/>
                <a:gd name="connsiteY0" fmla="*/ 2276781 h 2276781"/>
                <a:gd name="connsiteX1" fmla="*/ 601945 w 601945"/>
                <a:gd name="connsiteY1" fmla="*/ 0 h 2276781"/>
                <a:gd name="connsiteX0" fmla="*/ 0 w 601945"/>
                <a:gd name="connsiteY0" fmla="*/ 2276781 h 2276781"/>
                <a:gd name="connsiteX1" fmla="*/ 601945 w 601945"/>
                <a:gd name="connsiteY1" fmla="*/ 0 h 2276781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  <a:gd name="connsiteX0" fmla="*/ 0 w 621035"/>
                <a:gd name="connsiteY0" fmla="*/ 2279680 h 2279680"/>
                <a:gd name="connsiteX1" fmla="*/ 621035 w 621035"/>
                <a:gd name="connsiteY1" fmla="*/ 0 h 227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1035" h="2279680">
                  <a:moveTo>
                    <a:pt x="0" y="2279680"/>
                  </a:moveTo>
                  <a:cubicBezTo>
                    <a:pt x="108284" y="1494360"/>
                    <a:pt x="132459" y="1224400"/>
                    <a:pt x="621035" y="0"/>
                  </a:cubicBezTo>
                </a:path>
              </a:pathLst>
            </a:custGeom>
            <a:noFill/>
            <a:ln w="25400">
              <a:solidFill>
                <a:schemeClr val="accent3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1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メイリオ"/>
                <a:cs typeface="+mn-cs"/>
              </a:endParaRPr>
            </a:p>
          </p:txBody>
        </p:sp>
      </p:grpSp>
      <p:sp>
        <p:nvSpPr>
          <p:cNvPr id="12" name="円/楕円 43"/>
          <p:cNvSpPr/>
          <p:nvPr/>
        </p:nvSpPr>
        <p:spPr>
          <a:xfrm>
            <a:off x="4036963" y="2112576"/>
            <a:ext cx="1069258" cy="1153786"/>
          </a:xfrm>
          <a:custGeom>
            <a:avLst/>
            <a:gdLst>
              <a:gd name="connsiteX0" fmla="*/ 0 w 303466"/>
              <a:gd name="connsiteY0" fmla="*/ 332239 h 664478"/>
              <a:gd name="connsiteX1" fmla="*/ 151733 w 303466"/>
              <a:gd name="connsiteY1" fmla="*/ 0 h 664478"/>
              <a:gd name="connsiteX2" fmla="*/ 303466 w 303466"/>
              <a:gd name="connsiteY2" fmla="*/ 332239 h 664478"/>
              <a:gd name="connsiteX3" fmla="*/ 151733 w 303466"/>
              <a:gd name="connsiteY3" fmla="*/ 664478 h 664478"/>
              <a:gd name="connsiteX4" fmla="*/ 0 w 303466"/>
              <a:gd name="connsiteY4" fmla="*/ 332239 h 664478"/>
              <a:gd name="connsiteX0" fmla="*/ 0 w 303466"/>
              <a:gd name="connsiteY0" fmla="*/ 332239 h 664478"/>
              <a:gd name="connsiteX1" fmla="*/ 151733 w 303466"/>
              <a:gd name="connsiteY1" fmla="*/ 0 h 664478"/>
              <a:gd name="connsiteX2" fmla="*/ 303466 w 303466"/>
              <a:gd name="connsiteY2" fmla="*/ 332239 h 664478"/>
              <a:gd name="connsiteX3" fmla="*/ 151733 w 303466"/>
              <a:gd name="connsiteY3" fmla="*/ 664478 h 664478"/>
              <a:gd name="connsiteX4" fmla="*/ 0 w 303466"/>
              <a:gd name="connsiteY4" fmla="*/ 332239 h 664478"/>
              <a:gd name="connsiteX0" fmla="*/ 0 w 303575"/>
              <a:gd name="connsiteY0" fmla="*/ 332239 h 664478"/>
              <a:gd name="connsiteX1" fmla="*/ 151733 w 303575"/>
              <a:gd name="connsiteY1" fmla="*/ 0 h 664478"/>
              <a:gd name="connsiteX2" fmla="*/ 303466 w 303575"/>
              <a:gd name="connsiteY2" fmla="*/ 332239 h 664478"/>
              <a:gd name="connsiteX3" fmla="*/ 151733 w 303575"/>
              <a:gd name="connsiteY3" fmla="*/ 664478 h 664478"/>
              <a:gd name="connsiteX4" fmla="*/ 0 w 303575"/>
              <a:gd name="connsiteY4" fmla="*/ 332239 h 664478"/>
              <a:gd name="connsiteX0" fmla="*/ 0 w 303466"/>
              <a:gd name="connsiteY0" fmla="*/ 332239 h 664478"/>
              <a:gd name="connsiteX1" fmla="*/ 151733 w 303466"/>
              <a:gd name="connsiteY1" fmla="*/ 0 h 664478"/>
              <a:gd name="connsiteX2" fmla="*/ 303466 w 303466"/>
              <a:gd name="connsiteY2" fmla="*/ 332239 h 664478"/>
              <a:gd name="connsiteX3" fmla="*/ 151733 w 303466"/>
              <a:gd name="connsiteY3" fmla="*/ 664478 h 664478"/>
              <a:gd name="connsiteX4" fmla="*/ 0 w 303466"/>
              <a:gd name="connsiteY4" fmla="*/ 332239 h 664478"/>
              <a:gd name="connsiteX0" fmla="*/ 0 w 303466"/>
              <a:gd name="connsiteY0" fmla="*/ 332239 h 664478"/>
              <a:gd name="connsiteX1" fmla="*/ 151733 w 303466"/>
              <a:gd name="connsiteY1" fmla="*/ 0 h 664478"/>
              <a:gd name="connsiteX2" fmla="*/ 303466 w 303466"/>
              <a:gd name="connsiteY2" fmla="*/ 332239 h 664478"/>
              <a:gd name="connsiteX3" fmla="*/ 151733 w 303466"/>
              <a:gd name="connsiteY3" fmla="*/ 664478 h 664478"/>
              <a:gd name="connsiteX4" fmla="*/ 0 w 303466"/>
              <a:gd name="connsiteY4" fmla="*/ 332239 h 664478"/>
              <a:gd name="connsiteX0" fmla="*/ 0 w 303466"/>
              <a:gd name="connsiteY0" fmla="*/ 332239 h 664478"/>
              <a:gd name="connsiteX1" fmla="*/ 151733 w 303466"/>
              <a:gd name="connsiteY1" fmla="*/ 0 h 664478"/>
              <a:gd name="connsiteX2" fmla="*/ 303466 w 303466"/>
              <a:gd name="connsiteY2" fmla="*/ 332239 h 664478"/>
              <a:gd name="connsiteX3" fmla="*/ 151733 w 303466"/>
              <a:gd name="connsiteY3" fmla="*/ 664478 h 664478"/>
              <a:gd name="connsiteX4" fmla="*/ 0 w 303466"/>
              <a:gd name="connsiteY4" fmla="*/ 332239 h 664478"/>
              <a:gd name="connsiteX0" fmla="*/ 0 w 303466"/>
              <a:gd name="connsiteY0" fmla="*/ 332239 h 665134"/>
              <a:gd name="connsiteX1" fmla="*/ 151733 w 303466"/>
              <a:gd name="connsiteY1" fmla="*/ 0 h 665134"/>
              <a:gd name="connsiteX2" fmla="*/ 303466 w 303466"/>
              <a:gd name="connsiteY2" fmla="*/ 332239 h 665134"/>
              <a:gd name="connsiteX3" fmla="*/ 151733 w 303466"/>
              <a:gd name="connsiteY3" fmla="*/ 664478 h 665134"/>
              <a:gd name="connsiteX4" fmla="*/ 0 w 303466"/>
              <a:gd name="connsiteY4" fmla="*/ 332239 h 665134"/>
              <a:gd name="connsiteX0" fmla="*/ 0 w 303466"/>
              <a:gd name="connsiteY0" fmla="*/ 332239 h 665134"/>
              <a:gd name="connsiteX1" fmla="*/ 151733 w 303466"/>
              <a:gd name="connsiteY1" fmla="*/ 0 h 665134"/>
              <a:gd name="connsiteX2" fmla="*/ 303466 w 303466"/>
              <a:gd name="connsiteY2" fmla="*/ 332239 h 665134"/>
              <a:gd name="connsiteX3" fmla="*/ 151733 w 303466"/>
              <a:gd name="connsiteY3" fmla="*/ 664478 h 665134"/>
              <a:gd name="connsiteX4" fmla="*/ 0 w 303466"/>
              <a:gd name="connsiteY4" fmla="*/ 332239 h 665134"/>
              <a:gd name="connsiteX0" fmla="*/ 0 w 303466"/>
              <a:gd name="connsiteY0" fmla="*/ 332239 h 664478"/>
              <a:gd name="connsiteX1" fmla="*/ 151733 w 303466"/>
              <a:gd name="connsiteY1" fmla="*/ 0 h 664478"/>
              <a:gd name="connsiteX2" fmla="*/ 303466 w 303466"/>
              <a:gd name="connsiteY2" fmla="*/ 332239 h 664478"/>
              <a:gd name="connsiteX3" fmla="*/ 151733 w 303466"/>
              <a:gd name="connsiteY3" fmla="*/ 664478 h 664478"/>
              <a:gd name="connsiteX4" fmla="*/ 0 w 303466"/>
              <a:gd name="connsiteY4" fmla="*/ 332239 h 664478"/>
              <a:gd name="connsiteX0" fmla="*/ 0 w 303466"/>
              <a:gd name="connsiteY0" fmla="*/ 332239 h 664478"/>
              <a:gd name="connsiteX1" fmla="*/ 151733 w 303466"/>
              <a:gd name="connsiteY1" fmla="*/ 0 h 664478"/>
              <a:gd name="connsiteX2" fmla="*/ 303466 w 303466"/>
              <a:gd name="connsiteY2" fmla="*/ 332239 h 664478"/>
              <a:gd name="connsiteX3" fmla="*/ 151733 w 303466"/>
              <a:gd name="connsiteY3" fmla="*/ 664478 h 664478"/>
              <a:gd name="connsiteX4" fmla="*/ 0 w 303466"/>
              <a:gd name="connsiteY4" fmla="*/ 332239 h 664478"/>
              <a:gd name="connsiteX0" fmla="*/ 5 w 303471"/>
              <a:gd name="connsiteY0" fmla="*/ 332239 h 658128"/>
              <a:gd name="connsiteX1" fmla="*/ 151738 w 303471"/>
              <a:gd name="connsiteY1" fmla="*/ 0 h 658128"/>
              <a:gd name="connsiteX2" fmla="*/ 303471 w 303471"/>
              <a:gd name="connsiteY2" fmla="*/ 332239 h 658128"/>
              <a:gd name="connsiteX3" fmla="*/ 147258 w 303471"/>
              <a:gd name="connsiteY3" fmla="*/ 658128 h 658128"/>
              <a:gd name="connsiteX4" fmla="*/ 5 w 303471"/>
              <a:gd name="connsiteY4" fmla="*/ 332239 h 658128"/>
              <a:gd name="connsiteX0" fmla="*/ 5 w 303471"/>
              <a:gd name="connsiteY0" fmla="*/ 317951 h 643840"/>
              <a:gd name="connsiteX1" fmla="*/ 142777 w 303471"/>
              <a:gd name="connsiteY1" fmla="*/ 0 h 643840"/>
              <a:gd name="connsiteX2" fmla="*/ 303471 w 303471"/>
              <a:gd name="connsiteY2" fmla="*/ 317951 h 643840"/>
              <a:gd name="connsiteX3" fmla="*/ 147258 w 303471"/>
              <a:gd name="connsiteY3" fmla="*/ 643840 h 643840"/>
              <a:gd name="connsiteX4" fmla="*/ 5 w 303471"/>
              <a:gd name="connsiteY4" fmla="*/ 317951 h 643840"/>
              <a:gd name="connsiteX0" fmla="*/ 5 w 303471"/>
              <a:gd name="connsiteY0" fmla="*/ 317951 h 643840"/>
              <a:gd name="connsiteX1" fmla="*/ 142777 w 303471"/>
              <a:gd name="connsiteY1" fmla="*/ 0 h 643840"/>
              <a:gd name="connsiteX2" fmla="*/ 303471 w 303471"/>
              <a:gd name="connsiteY2" fmla="*/ 317951 h 643840"/>
              <a:gd name="connsiteX3" fmla="*/ 147258 w 303471"/>
              <a:gd name="connsiteY3" fmla="*/ 643840 h 643840"/>
              <a:gd name="connsiteX4" fmla="*/ 5 w 303471"/>
              <a:gd name="connsiteY4" fmla="*/ 317951 h 643840"/>
              <a:gd name="connsiteX0" fmla="*/ 5 w 303471"/>
              <a:gd name="connsiteY0" fmla="*/ 317951 h 643840"/>
              <a:gd name="connsiteX1" fmla="*/ 142777 w 303471"/>
              <a:gd name="connsiteY1" fmla="*/ 0 h 643840"/>
              <a:gd name="connsiteX2" fmla="*/ 303471 w 303471"/>
              <a:gd name="connsiteY2" fmla="*/ 317951 h 643840"/>
              <a:gd name="connsiteX3" fmla="*/ 147258 w 303471"/>
              <a:gd name="connsiteY3" fmla="*/ 643840 h 643840"/>
              <a:gd name="connsiteX4" fmla="*/ 5 w 303471"/>
              <a:gd name="connsiteY4" fmla="*/ 317951 h 643840"/>
              <a:gd name="connsiteX0" fmla="*/ 5 w 303471"/>
              <a:gd name="connsiteY0" fmla="*/ 317951 h 643840"/>
              <a:gd name="connsiteX1" fmla="*/ 142777 w 303471"/>
              <a:gd name="connsiteY1" fmla="*/ 0 h 643840"/>
              <a:gd name="connsiteX2" fmla="*/ 303471 w 303471"/>
              <a:gd name="connsiteY2" fmla="*/ 317951 h 643840"/>
              <a:gd name="connsiteX3" fmla="*/ 147258 w 303471"/>
              <a:gd name="connsiteY3" fmla="*/ 643840 h 643840"/>
              <a:gd name="connsiteX4" fmla="*/ 5 w 303471"/>
              <a:gd name="connsiteY4" fmla="*/ 317951 h 643840"/>
              <a:gd name="connsiteX0" fmla="*/ 5 w 303471"/>
              <a:gd name="connsiteY0" fmla="*/ 317951 h 643840"/>
              <a:gd name="connsiteX1" fmla="*/ 142777 w 303471"/>
              <a:gd name="connsiteY1" fmla="*/ 0 h 643840"/>
              <a:gd name="connsiteX2" fmla="*/ 303471 w 303471"/>
              <a:gd name="connsiteY2" fmla="*/ 317951 h 643840"/>
              <a:gd name="connsiteX3" fmla="*/ 147258 w 303471"/>
              <a:gd name="connsiteY3" fmla="*/ 643840 h 643840"/>
              <a:gd name="connsiteX4" fmla="*/ 5 w 303471"/>
              <a:gd name="connsiteY4" fmla="*/ 317951 h 643840"/>
              <a:gd name="connsiteX0" fmla="*/ 5 w 303471"/>
              <a:gd name="connsiteY0" fmla="*/ 317951 h 634315"/>
              <a:gd name="connsiteX1" fmla="*/ 142777 w 303471"/>
              <a:gd name="connsiteY1" fmla="*/ 0 h 634315"/>
              <a:gd name="connsiteX2" fmla="*/ 303471 w 303471"/>
              <a:gd name="connsiteY2" fmla="*/ 317951 h 634315"/>
              <a:gd name="connsiteX3" fmla="*/ 147258 w 303471"/>
              <a:gd name="connsiteY3" fmla="*/ 634315 h 634315"/>
              <a:gd name="connsiteX4" fmla="*/ 5 w 303471"/>
              <a:gd name="connsiteY4" fmla="*/ 317951 h 634315"/>
              <a:gd name="connsiteX0" fmla="*/ 5 w 246721"/>
              <a:gd name="connsiteY0" fmla="*/ 317951 h 634315"/>
              <a:gd name="connsiteX1" fmla="*/ 142777 w 246721"/>
              <a:gd name="connsiteY1" fmla="*/ 0 h 634315"/>
              <a:gd name="connsiteX2" fmla="*/ 246721 w 246721"/>
              <a:gd name="connsiteY2" fmla="*/ 338589 h 634315"/>
              <a:gd name="connsiteX3" fmla="*/ 147258 w 246721"/>
              <a:gd name="connsiteY3" fmla="*/ 634315 h 634315"/>
              <a:gd name="connsiteX4" fmla="*/ 5 w 246721"/>
              <a:gd name="connsiteY4" fmla="*/ 317951 h 634315"/>
              <a:gd name="connsiteX0" fmla="*/ 5 w 288536"/>
              <a:gd name="connsiteY0" fmla="*/ 317951 h 634315"/>
              <a:gd name="connsiteX1" fmla="*/ 142777 w 288536"/>
              <a:gd name="connsiteY1" fmla="*/ 0 h 634315"/>
              <a:gd name="connsiteX2" fmla="*/ 288536 w 288536"/>
              <a:gd name="connsiteY2" fmla="*/ 314776 h 634315"/>
              <a:gd name="connsiteX3" fmla="*/ 147258 w 288536"/>
              <a:gd name="connsiteY3" fmla="*/ 634315 h 634315"/>
              <a:gd name="connsiteX4" fmla="*/ 5 w 288536"/>
              <a:gd name="connsiteY4" fmla="*/ 317951 h 634315"/>
              <a:gd name="connsiteX0" fmla="*/ 5 w 248214"/>
              <a:gd name="connsiteY0" fmla="*/ 317951 h 634315"/>
              <a:gd name="connsiteX1" fmla="*/ 142777 w 248214"/>
              <a:gd name="connsiteY1" fmla="*/ 0 h 634315"/>
              <a:gd name="connsiteX2" fmla="*/ 248214 w 248214"/>
              <a:gd name="connsiteY2" fmla="*/ 325889 h 634315"/>
              <a:gd name="connsiteX3" fmla="*/ 147258 w 248214"/>
              <a:gd name="connsiteY3" fmla="*/ 634315 h 634315"/>
              <a:gd name="connsiteX4" fmla="*/ 5 w 248214"/>
              <a:gd name="connsiteY4" fmla="*/ 317951 h 634315"/>
              <a:gd name="connsiteX0" fmla="*/ 5 w 288535"/>
              <a:gd name="connsiteY0" fmla="*/ 317951 h 634315"/>
              <a:gd name="connsiteX1" fmla="*/ 142777 w 288535"/>
              <a:gd name="connsiteY1" fmla="*/ 0 h 634315"/>
              <a:gd name="connsiteX2" fmla="*/ 288535 w 288535"/>
              <a:gd name="connsiteY2" fmla="*/ 325889 h 634315"/>
              <a:gd name="connsiteX3" fmla="*/ 147258 w 288535"/>
              <a:gd name="connsiteY3" fmla="*/ 634315 h 634315"/>
              <a:gd name="connsiteX4" fmla="*/ 5 w 288535"/>
              <a:gd name="connsiteY4" fmla="*/ 317951 h 634315"/>
              <a:gd name="connsiteX0" fmla="*/ 5 w 288535"/>
              <a:gd name="connsiteY0" fmla="*/ 317951 h 634315"/>
              <a:gd name="connsiteX1" fmla="*/ 142777 w 288535"/>
              <a:gd name="connsiteY1" fmla="*/ 0 h 634315"/>
              <a:gd name="connsiteX2" fmla="*/ 288535 w 288535"/>
              <a:gd name="connsiteY2" fmla="*/ 325889 h 634315"/>
              <a:gd name="connsiteX3" fmla="*/ 147258 w 288535"/>
              <a:gd name="connsiteY3" fmla="*/ 634315 h 634315"/>
              <a:gd name="connsiteX4" fmla="*/ 5 w 288535"/>
              <a:gd name="connsiteY4" fmla="*/ 317951 h 634315"/>
              <a:gd name="connsiteX0" fmla="*/ 5 w 288535"/>
              <a:gd name="connsiteY0" fmla="*/ 317951 h 634315"/>
              <a:gd name="connsiteX1" fmla="*/ 142777 w 288535"/>
              <a:gd name="connsiteY1" fmla="*/ 0 h 634315"/>
              <a:gd name="connsiteX2" fmla="*/ 288535 w 288535"/>
              <a:gd name="connsiteY2" fmla="*/ 325889 h 634315"/>
              <a:gd name="connsiteX3" fmla="*/ 147258 w 288535"/>
              <a:gd name="connsiteY3" fmla="*/ 634315 h 634315"/>
              <a:gd name="connsiteX4" fmla="*/ 5 w 288535"/>
              <a:gd name="connsiteY4" fmla="*/ 317951 h 634315"/>
              <a:gd name="connsiteX0" fmla="*/ 5 w 288535"/>
              <a:gd name="connsiteY0" fmla="*/ 317951 h 634315"/>
              <a:gd name="connsiteX1" fmla="*/ 142777 w 288535"/>
              <a:gd name="connsiteY1" fmla="*/ 0 h 634315"/>
              <a:gd name="connsiteX2" fmla="*/ 288535 w 288535"/>
              <a:gd name="connsiteY2" fmla="*/ 325889 h 634315"/>
              <a:gd name="connsiteX3" fmla="*/ 147258 w 288535"/>
              <a:gd name="connsiteY3" fmla="*/ 634315 h 634315"/>
              <a:gd name="connsiteX4" fmla="*/ 5 w 288535"/>
              <a:gd name="connsiteY4" fmla="*/ 317951 h 634315"/>
              <a:gd name="connsiteX0" fmla="*/ 5 w 278081"/>
              <a:gd name="connsiteY0" fmla="*/ 317951 h 634315"/>
              <a:gd name="connsiteX1" fmla="*/ 142777 w 278081"/>
              <a:gd name="connsiteY1" fmla="*/ 0 h 634315"/>
              <a:gd name="connsiteX2" fmla="*/ 278081 w 278081"/>
              <a:gd name="connsiteY2" fmla="*/ 322714 h 634315"/>
              <a:gd name="connsiteX3" fmla="*/ 147258 w 278081"/>
              <a:gd name="connsiteY3" fmla="*/ 634315 h 634315"/>
              <a:gd name="connsiteX4" fmla="*/ 5 w 278081"/>
              <a:gd name="connsiteY4" fmla="*/ 317951 h 634315"/>
              <a:gd name="connsiteX0" fmla="*/ 5 w 284055"/>
              <a:gd name="connsiteY0" fmla="*/ 317951 h 634315"/>
              <a:gd name="connsiteX1" fmla="*/ 142777 w 284055"/>
              <a:gd name="connsiteY1" fmla="*/ 0 h 634315"/>
              <a:gd name="connsiteX2" fmla="*/ 284055 w 284055"/>
              <a:gd name="connsiteY2" fmla="*/ 322714 h 634315"/>
              <a:gd name="connsiteX3" fmla="*/ 147258 w 284055"/>
              <a:gd name="connsiteY3" fmla="*/ 634315 h 634315"/>
              <a:gd name="connsiteX4" fmla="*/ 5 w 284055"/>
              <a:gd name="connsiteY4" fmla="*/ 317951 h 634315"/>
              <a:gd name="connsiteX0" fmla="*/ 5 w 284055"/>
              <a:gd name="connsiteY0" fmla="*/ 317951 h 634315"/>
              <a:gd name="connsiteX1" fmla="*/ 142777 w 284055"/>
              <a:gd name="connsiteY1" fmla="*/ 0 h 634315"/>
              <a:gd name="connsiteX2" fmla="*/ 284055 w 284055"/>
              <a:gd name="connsiteY2" fmla="*/ 322714 h 634315"/>
              <a:gd name="connsiteX3" fmla="*/ 147258 w 284055"/>
              <a:gd name="connsiteY3" fmla="*/ 634315 h 634315"/>
              <a:gd name="connsiteX4" fmla="*/ 5 w 284055"/>
              <a:gd name="connsiteY4" fmla="*/ 317951 h 634315"/>
              <a:gd name="connsiteX0" fmla="*/ 5 w 284055"/>
              <a:gd name="connsiteY0" fmla="*/ 317951 h 634315"/>
              <a:gd name="connsiteX1" fmla="*/ 142777 w 284055"/>
              <a:gd name="connsiteY1" fmla="*/ 0 h 634315"/>
              <a:gd name="connsiteX2" fmla="*/ 284055 w 284055"/>
              <a:gd name="connsiteY2" fmla="*/ 322714 h 634315"/>
              <a:gd name="connsiteX3" fmla="*/ 147258 w 284055"/>
              <a:gd name="connsiteY3" fmla="*/ 634315 h 634315"/>
              <a:gd name="connsiteX4" fmla="*/ 5 w 284055"/>
              <a:gd name="connsiteY4" fmla="*/ 317951 h 634315"/>
              <a:gd name="connsiteX0" fmla="*/ 5 w 284055"/>
              <a:gd name="connsiteY0" fmla="*/ 317951 h 634315"/>
              <a:gd name="connsiteX1" fmla="*/ 142777 w 284055"/>
              <a:gd name="connsiteY1" fmla="*/ 0 h 634315"/>
              <a:gd name="connsiteX2" fmla="*/ 284055 w 284055"/>
              <a:gd name="connsiteY2" fmla="*/ 322714 h 634315"/>
              <a:gd name="connsiteX3" fmla="*/ 147258 w 284055"/>
              <a:gd name="connsiteY3" fmla="*/ 634315 h 634315"/>
              <a:gd name="connsiteX4" fmla="*/ 5 w 284055"/>
              <a:gd name="connsiteY4" fmla="*/ 317951 h 634315"/>
              <a:gd name="connsiteX0" fmla="*/ 5 w 284055"/>
              <a:gd name="connsiteY0" fmla="*/ 317951 h 634315"/>
              <a:gd name="connsiteX1" fmla="*/ 142777 w 284055"/>
              <a:gd name="connsiteY1" fmla="*/ 0 h 634315"/>
              <a:gd name="connsiteX2" fmla="*/ 284055 w 284055"/>
              <a:gd name="connsiteY2" fmla="*/ 322714 h 634315"/>
              <a:gd name="connsiteX3" fmla="*/ 147258 w 284055"/>
              <a:gd name="connsiteY3" fmla="*/ 634315 h 634315"/>
              <a:gd name="connsiteX4" fmla="*/ 5 w 284055"/>
              <a:gd name="connsiteY4" fmla="*/ 317951 h 634315"/>
              <a:gd name="connsiteX0" fmla="*/ 46 w 284096"/>
              <a:gd name="connsiteY0" fmla="*/ 317951 h 634315"/>
              <a:gd name="connsiteX1" fmla="*/ 142818 w 284096"/>
              <a:gd name="connsiteY1" fmla="*/ 0 h 634315"/>
              <a:gd name="connsiteX2" fmla="*/ 284096 w 284096"/>
              <a:gd name="connsiteY2" fmla="*/ 322714 h 634315"/>
              <a:gd name="connsiteX3" fmla="*/ 147299 w 284096"/>
              <a:gd name="connsiteY3" fmla="*/ 634315 h 634315"/>
              <a:gd name="connsiteX4" fmla="*/ 46 w 284096"/>
              <a:gd name="connsiteY4" fmla="*/ 317951 h 634315"/>
              <a:gd name="connsiteX0" fmla="*/ 46 w 284096"/>
              <a:gd name="connsiteY0" fmla="*/ 317951 h 634315"/>
              <a:gd name="connsiteX1" fmla="*/ 142818 w 284096"/>
              <a:gd name="connsiteY1" fmla="*/ 0 h 634315"/>
              <a:gd name="connsiteX2" fmla="*/ 284096 w 284096"/>
              <a:gd name="connsiteY2" fmla="*/ 322714 h 634315"/>
              <a:gd name="connsiteX3" fmla="*/ 147299 w 284096"/>
              <a:gd name="connsiteY3" fmla="*/ 634315 h 634315"/>
              <a:gd name="connsiteX4" fmla="*/ 46 w 284096"/>
              <a:gd name="connsiteY4" fmla="*/ 317951 h 634315"/>
              <a:gd name="connsiteX0" fmla="*/ 46 w 284096"/>
              <a:gd name="connsiteY0" fmla="*/ 317951 h 634315"/>
              <a:gd name="connsiteX1" fmla="*/ 142818 w 284096"/>
              <a:gd name="connsiteY1" fmla="*/ 0 h 634315"/>
              <a:gd name="connsiteX2" fmla="*/ 284096 w 284096"/>
              <a:gd name="connsiteY2" fmla="*/ 322714 h 634315"/>
              <a:gd name="connsiteX3" fmla="*/ 147299 w 284096"/>
              <a:gd name="connsiteY3" fmla="*/ 634315 h 634315"/>
              <a:gd name="connsiteX4" fmla="*/ 46 w 284096"/>
              <a:gd name="connsiteY4" fmla="*/ 317951 h 634315"/>
              <a:gd name="connsiteX0" fmla="*/ 46 w 284096"/>
              <a:gd name="connsiteY0" fmla="*/ 317951 h 634315"/>
              <a:gd name="connsiteX1" fmla="*/ 142818 w 284096"/>
              <a:gd name="connsiteY1" fmla="*/ 0 h 634315"/>
              <a:gd name="connsiteX2" fmla="*/ 284096 w 284096"/>
              <a:gd name="connsiteY2" fmla="*/ 322714 h 634315"/>
              <a:gd name="connsiteX3" fmla="*/ 147299 w 284096"/>
              <a:gd name="connsiteY3" fmla="*/ 634315 h 634315"/>
              <a:gd name="connsiteX4" fmla="*/ 46 w 284096"/>
              <a:gd name="connsiteY4" fmla="*/ 317951 h 634315"/>
              <a:gd name="connsiteX0" fmla="*/ 46 w 284245"/>
              <a:gd name="connsiteY0" fmla="*/ 317951 h 634315"/>
              <a:gd name="connsiteX1" fmla="*/ 142818 w 284245"/>
              <a:gd name="connsiteY1" fmla="*/ 0 h 634315"/>
              <a:gd name="connsiteX2" fmla="*/ 284096 w 284245"/>
              <a:gd name="connsiteY2" fmla="*/ 322714 h 634315"/>
              <a:gd name="connsiteX3" fmla="*/ 147299 w 284245"/>
              <a:gd name="connsiteY3" fmla="*/ 634315 h 634315"/>
              <a:gd name="connsiteX4" fmla="*/ 46 w 284245"/>
              <a:gd name="connsiteY4" fmla="*/ 317951 h 634315"/>
              <a:gd name="connsiteX0" fmla="*/ 46 w 284245"/>
              <a:gd name="connsiteY0" fmla="*/ 317951 h 634315"/>
              <a:gd name="connsiteX1" fmla="*/ 142818 w 284245"/>
              <a:gd name="connsiteY1" fmla="*/ 0 h 634315"/>
              <a:gd name="connsiteX2" fmla="*/ 284096 w 284245"/>
              <a:gd name="connsiteY2" fmla="*/ 322714 h 634315"/>
              <a:gd name="connsiteX3" fmla="*/ 147299 w 284245"/>
              <a:gd name="connsiteY3" fmla="*/ 634315 h 634315"/>
              <a:gd name="connsiteX4" fmla="*/ 46 w 284245"/>
              <a:gd name="connsiteY4" fmla="*/ 317951 h 634315"/>
              <a:gd name="connsiteX0" fmla="*/ 46 w 284096"/>
              <a:gd name="connsiteY0" fmla="*/ 317951 h 634315"/>
              <a:gd name="connsiteX1" fmla="*/ 142818 w 284096"/>
              <a:gd name="connsiteY1" fmla="*/ 0 h 634315"/>
              <a:gd name="connsiteX2" fmla="*/ 284096 w 284096"/>
              <a:gd name="connsiteY2" fmla="*/ 322714 h 634315"/>
              <a:gd name="connsiteX3" fmla="*/ 147299 w 284096"/>
              <a:gd name="connsiteY3" fmla="*/ 634315 h 634315"/>
              <a:gd name="connsiteX4" fmla="*/ 46 w 284096"/>
              <a:gd name="connsiteY4" fmla="*/ 317951 h 634315"/>
              <a:gd name="connsiteX0" fmla="*/ 46 w 284096"/>
              <a:gd name="connsiteY0" fmla="*/ 311601 h 634315"/>
              <a:gd name="connsiteX1" fmla="*/ 142818 w 284096"/>
              <a:gd name="connsiteY1" fmla="*/ 0 h 634315"/>
              <a:gd name="connsiteX2" fmla="*/ 284096 w 284096"/>
              <a:gd name="connsiteY2" fmla="*/ 322714 h 634315"/>
              <a:gd name="connsiteX3" fmla="*/ 147299 w 284096"/>
              <a:gd name="connsiteY3" fmla="*/ 634315 h 634315"/>
              <a:gd name="connsiteX4" fmla="*/ 46 w 284096"/>
              <a:gd name="connsiteY4" fmla="*/ 311601 h 634315"/>
              <a:gd name="connsiteX0" fmla="*/ 1 w 284051"/>
              <a:gd name="connsiteY0" fmla="*/ 306838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06838 h 629552"/>
              <a:gd name="connsiteX0" fmla="*/ 1 w 284051"/>
              <a:gd name="connsiteY0" fmla="*/ 306838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06838 h 629552"/>
              <a:gd name="connsiteX0" fmla="*/ 1 w 284051"/>
              <a:gd name="connsiteY0" fmla="*/ 306838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06838 h 629552"/>
              <a:gd name="connsiteX0" fmla="*/ 1 w 284051"/>
              <a:gd name="connsiteY0" fmla="*/ 306838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06838 h 629552"/>
              <a:gd name="connsiteX0" fmla="*/ 1 w 284051"/>
              <a:gd name="connsiteY0" fmla="*/ 306838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06838 h 629552"/>
              <a:gd name="connsiteX0" fmla="*/ 1 w 284051"/>
              <a:gd name="connsiteY0" fmla="*/ 306838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06838 h 629552"/>
              <a:gd name="connsiteX0" fmla="*/ 1 w 284051"/>
              <a:gd name="connsiteY0" fmla="*/ 306838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06838 h 629552"/>
              <a:gd name="connsiteX0" fmla="*/ 1 w 284051"/>
              <a:gd name="connsiteY0" fmla="*/ 306838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06838 h 629552"/>
              <a:gd name="connsiteX0" fmla="*/ 34 w 284084"/>
              <a:gd name="connsiteY0" fmla="*/ 306838 h 629552"/>
              <a:gd name="connsiteX1" fmla="*/ 145793 w 284084"/>
              <a:gd name="connsiteY1" fmla="*/ 0 h 629552"/>
              <a:gd name="connsiteX2" fmla="*/ 284084 w 284084"/>
              <a:gd name="connsiteY2" fmla="*/ 317951 h 629552"/>
              <a:gd name="connsiteX3" fmla="*/ 147287 w 284084"/>
              <a:gd name="connsiteY3" fmla="*/ 629552 h 629552"/>
              <a:gd name="connsiteX4" fmla="*/ 34 w 284084"/>
              <a:gd name="connsiteY4" fmla="*/ 306838 h 629552"/>
              <a:gd name="connsiteX0" fmla="*/ 1 w 284051"/>
              <a:gd name="connsiteY0" fmla="*/ 306838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06838 h 629552"/>
              <a:gd name="connsiteX0" fmla="*/ 1 w 284051"/>
              <a:gd name="connsiteY0" fmla="*/ 317951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17951 h 629552"/>
              <a:gd name="connsiteX0" fmla="*/ 1 w 284051"/>
              <a:gd name="connsiteY0" fmla="*/ 313189 h 629552"/>
              <a:gd name="connsiteX1" fmla="*/ 145760 w 284051"/>
              <a:gd name="connsiteY1" fmla="*/ 0 h 629552"/>
              <a:gd name="connsiteX2" fmla="*/ 284051 w 284051"/>
              <a:gd name="connsiteY2" fmla="*/ 317951 h 629552"/>
              <a:gd name="connsiteX3" fmla="*/ 147254 w 284051"/>
              <a:gd name="connsiteY3" fmla="*/ 629552 h 629552"/>
              <a:gd name="connsiteX4" fmla="*/ 1 w 284051"/>
              <a:gd name="connsiteY4" fmla="*/ 313189 h 629552"/>
              <a:gd name="connsiteX0" fmla="*/ 18 w 284068"/>
              <a:gd name="connsiteY0" fmla="*/ 302032 h 618395"/>
              <a:gd name="connsiteX1" fmla="*/ 140090 w 284068"/>
              <a:gd name="connsiteY1" fmla="*/ 0 h 618395"/>
              <a:gd name="connsiteX2" fmla="*/ 284068 w 284068"/>
              <a:gd name="connsiteY2" fmla="*/ 306794 h 618395"/>
              <a:gd name="connsiteX3" fmla="*/ 147271 w 284068"/>
              <a:gd name="connsiteY3" fmla="*/ 618395 h 618395"/>
              <a:gd name="connsiteX4" fmla="*/ 18 w 284068"/>
              <a:gd name="connsiteY4" fmla="*/ 302032 h 618395"/>
              <a:gd name="connsiteX0" fmla="*/ 5 w 284055"/>
              <a:gd name="connsiteY0" fmla="*/ 302032 h 591619"/>
              <a:gd name="connsiteX1" fmla="*/ 140077 w 284055"/>
              <a:gd name="connsiteY1" fmla="*/ 0 h 591619"/>
              <a:gd name="connsiteX2" fmla="*/ 284055 w 284055"/>
              <a:gd name="connsiteY2" fmla="*/ 306794 h 591619"/>
              <a:gd name="connsiteX3" fmla="*/ 143467 w 284055"/>
              <a:gd name="connsiteY3" fmla="*/ 591619 h 591619"/>
              <a:gd name="connsiteX4" fmla="*/ 5 w 284055"/>
              <a:gd name="connsiteY4" fmla="*/ 302032 h 591619"/>
              <a:gd name="connsiteX0" fmla="*/ 3 w 289740"/>
              <a:gd name="connsiteY0" fmla="*/ 297570 h 591619"/>
              <a:gd name="connsiteX1" fmla="*/ 145762 w 289740"/>
              <a:gd name="connsiteY1" fmla="*/ 0 h 591619"/>
              <a:gd name="connsiteX2" fmla="*/ 289740 w 289740"/>
              <a:gd name="connsiteY2" fmla="*/ 306794 h 591619"/>
              <a:gd name="connsiteX3" fmla="*/ 149152 w 289740"/>
              <a:gd name="connsiteY3" fmla="*/ 591619 h 591619"/>
              <a:gd name="connsiteX4" fmla="*/ 3 w 289740"/>
              <a:gd name="connsiteY4" fmla="*/ 297570 h 591619"/>
              <a:gd name="connsiteX0" fmla="*/ 3 w 289740"/>
              <a:gd name="connsiteY0" fmla="*/ 297570 h 591619"/>
              <a:gd name="connsiteX1" fmla="*/ 145762 w 289740"/>
              <a:gd name="connsiteY1" fmla="*/ 0 h 591619"/>
              <a:gd name="connsiteX2" fmla="*/ 289740 w 289740"/>
              <a:gd name="connsiteY2" fmla="*/ 306794 h 591619"/>
              <a:gd name="connsiteX3" fmla="*/ 149152 w 289740"/>
              <a:gd name="connsiteY3" fmla="*/ 591619 h 591619"/>
              <a:gd name="connsiteX4" fmla="*/ 3 w 289740"/>
              <a:gd name="connsiteY4" fmla="*/ 297570 h 591619"/>
              <a:gd name="connsiteX0" fmla="*/ 3 w 295427"/>
              <a:gd name="connsiteY0" fmla="*/ 297570 h 591619"/>
              <a:gd name="connsiteX1" fmla="*/ 145762 w 295427"/>
              <a:gd name="connsiteY1" fmla="*/ 0 h 591619"/>
              <a:gd name="connsiteX2" fmla="*/ 295427 w 295427"/>
              <a:gd name="connsiteY2" fmla="*/ 306794 h 591619"/>
              <a:gd name="connsiteX3" fmla="*/ 149152 w 295427"/>
              <a:gd name="connsiteY3" fmla="*/ 591619 h 591619"/>
              <a:gd name="connsiteX4" fmla="*/ 3 w 295427"/>
              <a:gd name="connsiteY4" fmla="*/ 297570 h 591619"/>
              <a:gd name="connsiteX0" fmla="*/ 3 w 292584"/>
              <a:gd name="connsiteY0" fmla="*/ 297570 h 591619"/>
              <a:gd name="connsiteX1" fmla="*/ 145762 w 292584"/>
              <a:gd name="connsiteY1" fmla="*/ 0 h 591619"/>
              <a:gd name="connsiteX2" fmla="*/ 292584 w 292584"/>
              <a:gd name="connsiteY2" fmla="*/ 295637 h 591619"/>
              <a:gd name="connsiteX3" fmla="*/ 149152 w 292584"/>
              <a:gd name="connsiteY3" fmla="*/ 591619 h 591619"/>
              <a:gd name="connsiteX4" fmla="*/ 3 w 292584"/>
              <a:gd name="connsiteY4" fmla="*/ 297570 h 591619"/>
              <a:gd name="connsiteX0" fmla="*/ 3 w 292584"/>
              <a:gd name="connsiteY0" fmla="*/ 297570 h 591619"/>
              <a:gd name="connsiteX1" fmla="*/ 145762 w 292584"/>
              <a:gd name="connsiteY1" fmla="*/ 0 h 591619"/>
              <a:gd name="connsiteX2" fmla="*/ 292584 w 292584"/>
              <a:gd name="connsiteY2" fmla="*/ 295637 h 591619"/>
              <a:gd name="connsiteX3" fmla="*/ 149152 w 292584"/>
              <a:gd name="connsiteY3" fmla="*/ 591619 h 591619"/>
              <a:gd name="connsiteX4" fmla="*/ 3 w 292584"/>
              <a:gd name="connsiteY4" fmla="*/ 297570 h 591619"/>
              <a:gd name="connsiteX0" fmla="*/ 3 w 292584"/>
              <a:gd name="connsiteY0" fmla="*/ 297570 h 591619"/>
              <a:gd name="connsiteX1" fmla="*/ 145762 w 292584"/>
              <a:gd name="connsiteY1" fmla="*/ 0 h 591619"/>
              <a:gd name="connsiteX2" fmla="*/ 292584 w 292584"/>
              <a:gd name="connsiteY2" fmla="*/ 295637 h 591619"/>
              <a:gd name="connsiteX3" fmla="*/ 149152 w 292584"/>
              <a:gd name="connsiteY3" fmla="*/ 591619 h 591619"/>
              <a:gd name="connsiteX4" fmla="*/ 3 w 292584"/>
              <a:gd name="connsiteY4" fmla="*/ 297570 h 591619"/>
              <a:gd name="connsiteX0" fmla="*/ 3 w 292588"/>
              <a:gd name="connsiteY0" fmla="*/ 297570 h 591619"/>
              <a:gd name="connsiteX1" fmla="*/ 145762 w 292588"/>
              <a:gd name="connsiteY1" fmla="*/ 0 h 591619"/>
              <a:gd name="connsiteX2" fmla="*/ 292584 w 292588"/>
              <a:gd name="connsiteY2" fmla="*/ 295637 h 591619"/>
              <a:gd name="connsiteX3" fmla="*/ 149152 w 292588"/>
              <a:gd name="connsiteY3" fmla="*/ 591619 h 591619"/>
              <a:gd name="connsiteX4" fmla="*/ 3 w 292588"/>
              <a:gd name="connsiteY4" fmla="*/ 297570 h 591619"/>
              <a:gd name="connsiteX0" fmla="*/ 3 w 292588"/>
              <a:gd name="connsiteY0" fmla="*/ 297570 h 591619"/>
              <a:gd name="connsiteX1" fmla="*/ 145762 w 292588"/>
              <a:gd name="connsiteY1" fmla="*/ 0 h 591619"/>
              <a:gd name="connsiteX2" fmla="*/ 292584 w 292588"/>
              <a:gd name="connsiteY2" fmla="*/ 295637 h 591619"/>
              <a:gd name="connsiteX3" fmla="*/ 149152 w 292588"/>
              <a:gd name="connsiteY3" fmla="*/ 591619 h 591619"/>
              <a:gd name="connsiteX4" fmla="*/ 3 w 292588"/>
              <a:gd name="connsiteY4" fmla="*/ 297570 h 591619"/>
              <a:gd name="connsiteX0" fmla="*/ 3 w 292588"/>
              <a:gd name="connsiteY0" fmla="*/ 295339 h 591619"/>
              <a:gd name="connsiteX1" fmla="*/ 145762 w 292588"/>
              <a:gd name="connsiteY1" fmla="*/ 0 h 591619"/>
              <a:gd name="connsiteX2" fmla="*/ 292584 w 292588"/>
              <a:gd name="connsiteY2" fmla="*/ 295637 h 591619"/>
              <a:gd name="connsiteX3" fmla="*/ 149152 w 292588"/>
              <a:gd name="connsiteY3" fmla="*/ 591619 h 591619"/>
              <a:gd name="connsiteX4" fmla="*/ 3 w 292588"/>
              <a:gd name="connsiteY4" fmla="*/ 295339 h 591619"/>
              <a:gd name="connsiteX0" fmla="*/ 3 w 292589"/>
              <a:gd name="connsiteY0" fmla="*/ 295339 h 591619"/>
              <a:gd name="connsiteX1" fmla="*/ 145762 w 292589"/>
              <a:gd name="connsiteY1" fmla="*/ 0 h 591619"/>
              <a:gd name="connsiteX2" fmla="*/ 292584 w 292589"/>
              <a:gd name="connsiteY2" fmla="*/ 295637 h 591619"/>
              <a:gd name="connsiteX3" fmla="*/ 149152 w 292589"/>
              <a:gd name="connsiteY3" fmla="*/ 591619 h 591619"/>
              <a:gd name="connsiteX4" fmla="*/ 3 w 292589"/>
              <a:gd name="connsiteY4" fmla="*/ 295339 h 591619"/>
              <a:gd name="connsiteX0" fmla="*/ 3 w 292589"/>
              <a:gd name="connsiteY0" fmla="*/ 295339 h 591619"/>
              <a:gd name="connsiteX1" fmla="*/ 145762 w 292589"/>
              <a:gd name="connsiteY1" fmla="*/ 0 h 591619"/>
              <a:gd name="connsiteX2" fmla="*/ 292584 w 292589"/>
              <a:gd name="connsiteY2" fmla="*/ 295637 h 591619"/>
              <a:gd name="connsiteX3" fmla="*/ 149152 w 292589"/>
              <a:gd name="connsiteY3" fmla="*/ 591619 h 591619"/>
              <a:gd name="connsiteX4" fmla="*/ 3 w 292589"/>
              <a:gd name="connsiteY4" fmla="*/ 295339 h 591619"/>
              <a:gd name="connsiteX0" fmla="*/ 3 w 292589"/>
              <a:gd name="connsiteY0" fmla="*/ 295339 h 591619"/>
              <a:gd name="connsiteX1" fmla="*/ 145762 w 292589"/>
              <a:gd name="connsiteY1" fmla="*/ 0 h 591619"/>
              <a:gd name="connsiteX2" fmla="*/ 292584 w 292589"/>
              <a:gd name="connsiteY2" fmla="*/ 295637 h 591619"/>
              <a:gd name="connsiteX3" fmla="*/ 149152 w 292589"/>
              <a:gd name="connsiteY3" fmla="*/ 591619 h 591619"/>
              <a:gd name="connsiteX4" fmla="*/ 3 w 292589"/>
              <a:gd name="connsiteY4" fmla="*/ 295339 h 591619"/>
              <a:gd name="connsiteX0" fmla="*/ 1 w 292582"/>
              <a:gd name="connsiteY0" fmla="*/ 295339 h 593851"/>
              <a:gd name="connsiteX1" fmla="*/ 145760 w 292582"/>
              <a:gd name="connsiteY1" fmla="*/ 0 h 593851"/>
              <a:gd name="connsiteX2" fmla="*/ 292582 w 292582"/>
              <a:gd name="connsiteY2" fmla="*/ 295637 h 593851"/>
              <a:gd name="connsiteX3" fmla="*/ 147254 w 292582"/>
              <a:gd name="connsiteY3" fmla="*/ 593851 h 593851"/>
              <a:gd name="connsiteX4" fmla="*/ 1 w 292582"/>
              <a:gd name="connsiteY4" fmla="*/ 295339 h 593851"/>
              <a:gd name="connsiteX0" fmla="*/ 1 w 292582"/>
              <a:gd name="connsiteY0" fmla="*/ 295339 h 593851"/>
              <a:gd name="connsiteX1" fmla="*/ 145760 w 292582"/>
              <a:gd name="connsiteY1" fmla="*/ 0 h 593851"/>
              <a:gd name="connsiteX2" fmla="*/ 292582 w 292582"/>
              <a:gd name="connsiteY2" fmla="*/ 295637 h 593851"/>
              <a:gd name="connsiteX3" fmla="*/ 147254 w 292582"/>
              <a:gd name="connsiteY3" fmla="*/ 593851 h 593851"/>
              <a:gd name="connsiteX4" fmla="*/ 1 w 292582"/>
              <a:gd name="connsiteY4" fmla="*/ 295339 h 593851"/>
              <a:gd name="connsiteX0" fmla="*/ 1 w 292582"/>
              <a:gd name="connsiteY0" fmla="*/ 295339 h 593851"/>
              <a:gd name="connsiteX1" fmla="*/ 145760 w 292582"/>
              <a:gd name="connsiteY1" fmla="*/ 0 h 593851"/>
              <a:gd name="connsiteX2" fmla="*/ 292582 w 292582"/>
              <a:gd name="connsiteY2" fmla="*/ 295637 h 593851"/>
              <a:gd name="connsiteX3" fmla="*/ 147254 w 292582"/>
              <a:gd name="connsiteY3" fmla="*/ 593851 h 593851"/>
              <a:gd name="connsiteX4" fmla="*/ 1 w 292582"/>
              <a:gd name="connsiteY4" fmla="*/ 295339 h 593851"/>
              <a:gd name="connsiteX0" fmla="*/ 1 w 292582"/>
              <a:gd name="connsiteY0" fmla="*/ 295339 h 593851"/>
              <a:gd name="connsiteX1" fmla="*/ 145760 w 292582"/>
              <a:gd name="connsiteY1" fmla="*/ 0 h 593851"/>
              <a:gd name="connsiteX2" fmla="*/ 292582 w 292582"/>
              <a:gd name="connsiteY2" fmla="*/ 295637 h 593851"/>
              <a:gd name="connsiteX3" fmla="*/ 147254 w 292582"/>
              <a:gd name="connsiteY3" fmla="*/ 593851 h 593851"/>
              <a:gd name="connsiteX4" fmla="*/ 1 w 292582"/>
              <a:gd name="connsiteY4" fmla="*/ 295339 h 593851"/>
              <a:gd name="connsiteX0" fmla="*/ 36 w 292617"/>
              <a:gd name="connsiteY0" fmla="*/ 295339 h 593851"/>
              <a:gd name="connsiteX1" fmla="*/ 145795 w 292617"/>
              <a:gd name="connsiteY1" fmla="*/ 0 h 593851"/>
              <a:gd name="connsiteX2" fmla="*/ 292617 w 292617"/>
              <a:gd name="connsiteY2" fmla="*/ 295637 h 593851"/>
              <a:gd name="connsiteX3" fmla="*/ 147289 w 292617"/>
              <a:gd name="connsiteY3" fmla="*/ 593851 h 593851"/>
              <a:gd name="connsiteX4" fmla="*/ 36 w 292617"/>
              <a:gd name="connsiteY4" fmla="*/ 295339 h 593851"/>
              <a:gd name="connsiteX0" fmla="*/ 18 w 292599"/>
              <a:gd name="connsiteY0" fmla="*/ 295339 h 593851"/>
              <a:gd name="connsiteX1" fmla="*/ 145777 w 292599"/>
              <a:gd name="connsiteY1" fmla="*/ 0 h 593851"/>
              <a:gd name="connsiteX2" fmla="*/ 292599 w 292599"/>
              <a:gd name="connsiteY2" fmla="*/ 295637 h 593851"/>
              <a:gd name="connsiteX3" fmla="*/ 147271 w 292599"/>
              <a:gd name="connsiteY3" fmla="*/ 593851 h 593851"/>
              <a:gd name="connsiteX4" fmla="*/ 18 w 292599"/>
              <a:gd name="connsiteY4" fmla="*/ 295339 h 593851"/>
              <a:gd name="connsiteX0" fmla="*/ 18 w 292599"/>
              <a:gd name="connsiteY0" fmla="*/ 295339 h 593851"/>
              <a:gd name="connsiteX1" fmla="*/ 145777 w 292599"/>
              <a:gd name="connsiteY1" fmla="*/ 0 h 593851"/>
              <a:gd name="connsiteX2" fmla="*/ 292599 w 292599"/>
              <a:gd name="connsiteY2" fmla="*/ 295637 h 593851"/>
              <a:gd name="connsiteX3" fmla="*/ 147271 w 292599"/>
              <a:gd name="connsiteY3" fmla="*/ 593851 h 593851"/>
              <a:gd name="connsiteX4" fmla="*/ 18 w 292599"/>
              <a:gd name="connsiteY4" fmla="*/ 295339 h 593851"/>
              <a:gd name="connsiteX0" fmla="*/ 18 w 292599"/>
              <a:gd name="connsiteY0" fmla="*/ 295339 h 593851"/>
              <a:gd name="connsiteX1" fmla="*/ 145777 w 292599"/>
              <a:gd name="connsiteY1" fmla="*/ 0 h 593851"/>
              <a:gd name="connsiteX2" fmla="*/ 292599 w 292599"/>
              <a:gd name="connsiteY2" fmla="*/ 295637 h 593851"/>
              <a:gd name="connsiteX3" fmla="*/ 147271 w 292599"/>
              <a:gd name="connsiteY3" fmla="*/ 593851 h 593851"/>
              <a:gd name="connsiteX4" fmla="*/ 18 w 292599"/>
              <a:gd name="connsiteY4" fmla="*/ 295339 h 593851"/>
              <a:gd name="connsiteX0" fmla="*/ 18 w 292599"/>
              <a:gd name="connsiteY0" fmla="*/ 295339 h 593851"/>
              <a:gd name="connsiteX1" fmla="*/ 145777 w 292599"/>
              <a:gd name="connsiteY1" fmla="*/ 0 h 593851"/>
              <a:gd name="connsiteX2" fmla="*/ 292599 w 292599"/>
              <a:gd name="connsiteY2" fmla="*/ 295637 h 593851"/>
              <a:gd name="connsiteX3" fmla="*/ 147271 w 292599"/>
              <a:gd name="connsiteY3" fmla="*/ 593851 h 593851"/>
              <a:gd name="connsiteX4" fmla="*/ 18 w 292599"/>
              <a:gd name="connsiteY4" fmla="*/ 295339 h 593851"/>
              <a:gd name="connsiteX0" fmla="*/ 18 w 292604"/>
              <a:gd name="connsiteY0" fmla="*/ 295339 h 593851"/>
              <a:gd name="connsiteX1" fmla="*/ 145777 w 292604"/>
              <a:gd name="connsiteY1" fmla="*/ 0 h 593851"/>
              <a:gd name="connsiteX2" fmla="*/ 292599 w 292604"/>
              <a:gd name="connsiteY2" fmla="*/ 295637 h 593851"/>
              <a:gd name="connsiteX3" fmla="*/ 147271 w 292604"/>
              <a:gd name="connsiteY3" fmla="*/ 593851 h 593851"/>
              <a:gd name="connsiteX4" fmla="*/ 18 w 292604"/>
              <a:gd name="connsiteY4" fmla="*/ 295339 h 593851"/>
              <a:gd name="connsiteX0" fmla="*/ 1 w 292587"/>
              <a:gd name="connsiteY0" fmla="*/ 295339 h 593851"/>
              <a:gd name="connsiteX1" fmla="*/ 145760 w 292587"/>
              <a:gd name="connsiteY1" fmla="*/ 0 h 593851"/>
              <a:gd name="connsiteX2" fmla="*/ 292582 w 292587"/>
              <a:gd name="connsiteY2" fmla="*/ 295637 h 593851"/>
              <a:gd name="connsiteX3" fmla="*/ 147254 w 292587"/>
              <a:gd name="connsiteY3" fmla="*/ 593851 h 593851"/>
              <a:gd name="connsiteX4" fmla="*/ 1 w 292587"/>
              <a:gd name="connsiteY4" fmla="*/ 295339 h 593851"/>
              <a:gd name="connsiteX0" fmla="*/ 1 w 292587"/>
              <a:gd name="connsiteY0" fmla="*/ 295339 h 593851"/>
              <a:gd name="connsiteX1" fmla="*/ 145760 w 292587"/>
              <a:gd name="connsiteY1" fmla="*/ 0 h 593851"/>
              <a:gd name="connsiteX2" fmla="*/ 292582 w 292587"/>
              <a:gd name="connsiteY2" fmla="*/ 295637 h 593851"/>
              <a:gd name="connsiteX3" fmla="*/ 147254 w 292587"/>
              <a:gd name="connsiteY3" fmla="*/ 593851 h 593851"/>
              <a:gd name="connsiteX4" fmla="*/ 1 w 292587"/>
              <a:gd name="connsiteY4" fmla="*/ 295339 h 593851"/>
              <a:gd name="connsiteX0" fmla="*/ 1 w 292587"/>
              <a:gd name="connsiteY0" fmla="*/ 295339 h 593851"/>
              <a:gd name="connsiteX1" fmla="*/ 145760 w 292587"/>
              <a:gd name="connsiteY1" fmla="*/ 0 h 593851"/>
              <a:gd name="connsiteX2" fmla="*/ 292582 w 292587"/>
              <a:gd name="connsiteY2" fmla="*/ 295637 h 593851"/>
              <a:gd name="connsiteX3" fmla="*/ 147254 w 292587"/>
              <a:gd name="connsiteY3" fmla="*/ 593851 h 593851"/>
              <a:gd name="connsiteX4" fmla="*/ 1 w 292587"/>
              <a:gd name="connsiteY4" fmla="*/ 295339 h 593851"/>
              <a:gd name="connsiteX0" fmla="*/ 1 w 292587"/>
              <a:gd name="connsiteY0" fmla="*/ 295339 h 593851"/>
              <a:gd name="connsiteX1" fmla="*/ 145760 w 292587"/>
              <a:gd name="connsiteY1" fmla="*/ 0 h 593851"/>
              <a:gd name="connsiteX2" fmla="*/ 292582 w 292587"/>
              <a:gd name="connsiteY2" fmla="*/ 295637 h 593851"/>
              <a:gd name="connsiteX3" fmla="*/ 147254 w 292587"/>
              <a:gd name="connsiteY3" fmla="*/ 593851 h 593851"/>
              <a:gd name="connsiteX4" fmla="*/ 1 w 292587"/>
              <a:gd name="connsiteY4" fmla="*/ 295339 h 593851"/>
              <a:gd name="connsiteX0" fmla="*/ 1 w 292587"/>
              <a:gd name="connsiteY0" fmla="*/ 295339 h 593851"/>
              <a:gd name="connsiteX1" fmla="*/ 145760 w 292587"/>
              <a:gd name="connsiteY1" fmla="*/ 0 h 593851"/>
              <a:gd name="connsiteX2" fmla="*/ 292582 w 292587"/>
              <a:gd name="connsiteY2" fmla="*/ 295637 h 593851"/>
              <a:gd name="connsiteX3" fmla="*/ 147254 w 292587"/>
              <a:gd name="connsiteY3" fmla="*/ 593851 h 593851"/>
              <a:gd name="connsiteX4" fmla="*/ 1 w 292587"/>
              <a:gd name="connsiteY4" fmla="*/ 295339 h 593851"/>
              <a:gd name="connsiteX0" fmla="*/ 1 w 292582"/>
              <a:gd name="connsiteY0" fmla="*/ 297571 h 596083"/>
              <a:gd name="connsiteX1" fmla="*/ 145760 w 292582"/>
              <a:gd name="connsiteY1" fmla="*/ 0 h 596083"/>
              <a:gd name="connsiteX2" fmla="*/ 292582 w 292582"/>
              <a:gd name="connsiteY2" fmla="*/ 297869 h 596083"/>
              <a:gd name="connsiteX3" fmla="*/ 147254 w 292582"/>
              <a:gd name="connsiteY3" fmla="*/ 596083 h 596083"/>
              <a:gd name="connsiteX4" fmla="*/ 1 w 292582"/>
              <a:gd name="connsiteY4" fmla="*/ 297571 h 596083"/>
              <a:gd name="connsiteX0" fmla="*/ 1 w 292582"/>
              <a:gd name="connsiteY0" fmla="*/ 297571 h 596083"/>
              <a:gd name="connsiteX1" fmla="*/ 145760 w 292582"/>
              <a:gd name="connsiteY1" fmla="*/ 0 h 596083"/>
              <a:gd name="connsiteX2" fmla="*/ 292582 w 292582"/>
              <a:gd name="connsiteY2" fmla="*/ 297869 h 596083"/>
              <a:gd name="connsiteX3" fmla="*/ 147254 w 292582"/>
              <a:gd name="connsiteY3" fmla="*/ 596083 h 596083"/>
              <a:gd name="connsiteX4" fmla="*/ 1 w 292582"/>
              <a:gd name="connsiteY4" fmla="*/ 297571 h 596083"/>
              <a:gd name="connsiteX0" fmla="*/ 1 w 292588"/>
              <a:gd name="connsiteY0" fmla="*/ 297571 h 596083"/>
              <a:gd name="connsiteX1" fmla="*/ 145760 w 292588"/>
              <a:gd name="connsiteY1" fmla="*/ 0 h 596083"/>
              <a:gd name="connsiteX2" fmla="*/ 292582 w 292588"/>
              <a:gd name="connsiteY2" fmla="*/ 297869 h 596083"/>
              <a:gd name="connsiteX3" fmla="*/ 147254 w 292588"/>
              <a:gd name="connsiteY3" fmla="*/ 596083 h 596083"/>
              <a:gd name="connsiteX4" fmla="*/ 1 w 292588"/>
              <a:gd name="connsiteY4" fmla="*/ 297571 h 59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588" h="596083">
                <a:moveTo>
                  <a:pt x="1" y="297571"/>
                </a:moveTo>
                <a:cubicBezTo>
                  <a:pt x="-248" y="198224"/>
                  <a:pt x="62559" y="73479"/>
                  <a:pt x="145760" y="0"/>
                </a:cubicBezTo>
                <a:cubicBezTo>
                  <a:pt x="237869" y="72236"/>
                  <a:pt x="293281" y="191828"/>
                  <a:pt x="292582" y="297869"/>
                </a:cubicBezTo>
                <a:cubicBezTo>
                  <a:pt x="291883" y="403910"/>
                  <a:pt x="234456" y="520454"/>
                  <a:pt x="147254" y="596083"/>
                </a:cubicBezTo>
                <a:cubicBezTo>
                  <a:pt x="54448" y="510928"/>
                  <a:pt x="250" y="396918"/>
                  <a:pt x="1" y="297571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 w="6350" cap="flat" cmpd="sng" algn="ctr">
            <a:noFill/>
            <a:prstDash val="solid"/>
            <a:miter lim="800000"/>
          </a:ln>
          <a:effectLst>
            <a:glow rad="863600">
              <a:schemeClr val="accent2"/>
            </a:glow>
          </a:effectLst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grpSp>
        <p:nvGrpSpPr>
          <p:cNvPr id="13" name="グループ化 12"/>
          <p:cNvGrpSpPr/>
          <p:nvPr/>
        </p:nvGrpSpPr>
        <p:grpSpPr>
          <a:xfrm>
            <a:off x="4889942" y="2242382"/>
            <a:ext cx="634545" cy="769994"/>
            <a:chOff x="3915550" y="1940951"/>
            <a:chExt cx="634545" cy="617497"/>
          </a:xfrm>
          <a:effectLst/>
        </p:grpSpPr>
        <p:cxnSp>
          <p:nvCxnSpPr>
            <p:cNvPr id="14" name="直線矢印コネクタ 13"/>
            <p:cNvCxnSpPr/>
            <p:nvPr/>
          </p:nvCxnSpPr>
          <p:spPr>
            <a:xfrm flipH="1">
              <a:off x="4190095" y="2274835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F5FA1"/>
              </a:solidFill>
              <a:prstDash val="solid"/>
              <a:miter lim="800000"/>
              <a:headEnd type="none" w="med" len="med"/>
              <a:tailEnd type="triangl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5" name="直線矢印コネクタ 14"/>
            <p:cNvCxnSpPr/>
            <p:nvPr/>
          </p:nvCxnSpPr>
          <p:spPr>
            <a:xfrm rot="1200000" flipH="1">
              <a:off x="3990012" y="2421664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9A0000"/>
              </a:solidFill>
              <a:prstDash val="solid"/>
              <a:miter lim="800000"/>
              <a:headEnd type="triangle" w="sm" len="lg"/>
              <a:tailEnd type="non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6" name="直線矢印コネクタ 15"/>
            <p:cNvCxnSpPr/>
            <p:nvPr/>
          </p:nvCxnSpPr>
          <p:spPr>
            <a:xfrm rot="-1200000" flipH="1">
              <a:off x="3971721" y="2109575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9A0000"/>
              </a:solidFill>
              <a:prstDash val="solid"/>
              <a:miter lim="800000"/>
              <a:headEnd type="triangle" w="sm" len="lg"/>
              <a:tailEnd type="non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7" name="直線矢印コネクタ 16"/>
            <p:cNvCxnSpPr/>
            <p:nvPr/>
          </p:nvCxnSpPr>
          <p:spPr>
            <a:xfrm rot="2400000" flipH="1">
              <a:off x="3915550" y="2558448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F5FA1"/>
              </a:solidFill>
              <a:prstDash val="solid"/>
              <a:miter lim="800000"/>
              <a:headEnd type="none" w="med" len="med"/>
              <a:tailEnd type="triangl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18" name="直線矢印コネクタ 17"/>
            <p:cNvCxnSpPr/>
            <p:nvPr/>
          </p:nvCxnSpPr>
          <p:spPr>
            <a:xfrm rot="-2400000" flipH="1">
              <a:off x="3921488" y="1940951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F5FA1"/>
              </a:solidFill>
              <a:prstDash val="solid"/>
              <a:miter lim="800000"/>
              <a:headEnd type="none" w="med" len="med"/>
              <a:tailEnd type="triangl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grpSp>
        <p:nvGrpSpPr>
          <p:cNvPr id="19" name="グループ化 18"/>
          <p:cNvGrpSpPr/>
          <p:nvPr/>
        </p:nvGrpSpPr>
        <p:grpSpPr>
          <a:xfrm flipH="1">
            <a:off x="3592314" y="2242381"/>
            <a:ext cx="658619" cy="817216"/>
            <a:chOff x="3891476" y="1940951"/>
            <a:chExt cx="658619" cy="655367"/>
          </a:xfrm>
          <a:effectLst/>
        </p:grpSpPr>
        <p:cxnSp>
          <p:nvCxnSpPr>
            <p:cNvPr id="20" name="直線矢印コネクタ 19"/>
            <p:cNvCxnSpPr/>
            <p:nvPr/>
          </p:nvCxnSpPr>
          <p:spPr>
            <a:xfrm flipH="1">
              <a:off x="4190095" y="2274835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F5FA1"/>
              </a:solidFill>
              <a:prstDash val="solid"/>
              <a:miter lim="800000"/>
              <a:headEnd type="none" w="med" len="med"/>
              <a:tailEnd type="triangl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1" name="直線矢印コネクタ 20"/>
            <p:cNvCxnSpPr/>
            <p:nvPr/>
          </p:nvCxnSpPr>
          <p:spPr>
            <a:xfrm rot="1200000" flipH="1">
              <a:off x="3972877" y="2446484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olid"/>
              <a:miter lim="800000"/>
              <a:headEnd type="triangle" w="sm" len="lg"/>
              <a:tailEnd type="non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2" name="直線矢印コネクタ 21"/>
            <p:cNvCxnSpPr/>
            <p:nvPr/>
          </p:nvCxnSpPr>
          <p:spPr>
            <a:xfrm rot="-1200000" flipH="1">
              <a:off x="3971721" y="2109575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accent5">
                  <a:lumMod val="75000"/>
                </a:schemeClr>
              </a:solidFill>
              <a:prstDash val="solid"/>
              <a:miter lim="800000"/>
              <a:headEnd type="triangle" w="sm" len="lg"/>
              <a:tailEnd type="non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3" name="直線矢印コネクタ 22"/>
            <p:cNvCxnSpPr/>
            <p:nvPr/>
          </p:nvCxnSpPr>
          <p:spPr>
            <a:xfrm rot="2400000" flipH="1">
              <a:off x="3891476" y="2596318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F5FA1"/>
              </a:solidFill>
              <a:prstDash val="solid"/>
              <a:miter lim="800000"/>
              <a:headEnd type="none" w="med" len="med"/>
              <a:tailEnd type="triangl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  <p:cxnSp>
          <p:nvCxnSpPr>
            <p:cNvPr id="24" name="直線矢印コネクタ 23"/>
            <p:cNvCxnSpPr/>
            <p:nvPr/>
          </p:nvCxnSpPr>
          <p:spPr>
            <a:xfrm rot="-2400000" flipH="1">
              <a:off x="3921488" y="1940951"/>
              <a:ext cx="36000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F5FA1"/>
              </a:solidFill>
              <a:prstDash val="solid"/>
              <a:miter lim="800000"/>
              <a:headEnd type="none" w="med" len="med"/>
              <a:tailEnd type="triangle" w="sm" len="lg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cxnSp>
      </p:grpSp>
      <p:sp>
        <p:nvSpPr>
          <p:cNvPr id="27" name="角丸四角形 26"/>
          <p:cNvSpPr/>
          <p:nvPr/>
        </p:nvSpPr>
        <p:spPr>
          <a:xfrm>
            <a:off x="2295428" y="1030176"/>
            <a:ext cx="3991867" cy="44982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b="1" i="0" u="none" strike="noStrike" kern="120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メイリオ"/>
                <a:cs typeface="+mn-cs"/>
              </a:rPr>
              <a:t>Innovation through Co-Creation </a:t>
            </a:r>
            <a:endParaRPr kumimoji="1" lang="en-US" altLang="ja-JP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28" name="円/楕円 大学２影"/>
          <p:cNvSpPr/>
          <p:nvPr/>
        </p:nvSpPr>
        <p:spPr>
          <a:xfrm>
            <a:off x="4583548" y="4492463"/>
            <a:ext cx="1800000" cy="13018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29" name="円/楕円 社会２影"/>
          <p:cNvSpPr/>
          <p:nvPr/>
        </p:nvSpPr>
        <p:spPr>
          <a:xfrm>
            <a:off x="2769999" y="4492463"/>
            <a:ext cx="1800000" cy="130182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1" i="0" u="none" strike="noStrike" kern="0" cap="none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0" name="楕円 社会と大学２"/>
          <p:cNvSpPr>
            <a:spLocks noChangeAspect="1"/>
          </p:cNvSpPr>
          <p:nvPr/>
        </p:nvSpPr>
        <p:spPr>
          <a:xfrm>
            <a:off x="3766773" y="4178418"/>
            <a:ext cx="1620000" cy="2020074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31" name="円/楕円 大学２"/>
          <p:cNvSpPr/>
          <p:nvPr/>
        </p:nvSpPr>
        <p:spPr>
          <a:xfrm>
            <a:off x="4583548" y="4497528"/>
            <a:ext cx="1800000" cy="1301825"/>
          </a:xfrm>
          <a:prstGeom prst="ellipse">
            <a:avLst/>
          </a:prstGeom>
          <a:solidFill>
            <a:schemeClr val="bg1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100" b="1" i="0" u="none" strike="noStrike" kern="0" cap="none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2" name="円/楕円 社会２"/>
          <p:cNvSpPr/>
          <p:nvPr/>
        </p:nvSpPr>
        <p:spPr>
          <a:xfrm>
            <a:off x="2769999" y="4497528"/>
            <a:ext cx="1800000" cy="1301825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100" b="1" i="0" u="none" strike="noStrike" kern="0" cap="none" normalizeH="0" baseline="0" noProof="0" dirty="0" smtClean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3" name="角丸四角形 32"/>
          <p:cNvSpPr/>
          <p:nvPr/>
        </p:nvSpPr>
        <p:spPr>
          <a:xfrm>
            <a:off x="396510" y="992479"/>
            <a:ext cx="1082744" cy="5348405"/>
          </a:xfrm>
          <a:prstGeom prst="roundRect">
            <a:avLst>
              <a:gd name="adj" fmla="val 5541"/>
            </a:avLst>
          </a:prstGeom>
          <a:solidFill>
            <a:srgbClr val="FEF9F8"/>
          </a:solidFill>
          <a:ln w="28575">
            <a:solidFill>
              <a:schemeClr val="accent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cxnSp>
        <p:nvCxnSpPr>
          <p:cNvPr id="34" name="直線矢印コネクタ 33"/>
          <p:cNvCxnSpPr/>
          <p:nvPr/>
        </p:nvCxnSpPr>
        <p:spPr>
          <a:xfrm flipH="1">
            <a:off x="4611802" y="5149504"/>
            <a:ext cx="360000" cy="0"/>
          </a:xfrm>
          <a:prstGeom prst="straightConnector1">
            <a:avLst/>
          </a:prstGeom>
          <a:noFill/>
          <a:ln w="508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triangle" w="sm" len="med"/>
          </a:ln>
          <a:effectLst/>
        </p:spPr>
      </p:cxnSp>
      <p:sp>
        <p:nvSpPr>
          <p:cNvPr id="35" name="円/楕円 大学２"/>
          <p:cNvSpPr/>
          <p:nvPr/>
        </p:nvSpPr>
        <p:spPr>
          <a:xfrm>
            <a:off x="4583548" y="4322985"/>
            <a:ext cx="1800000" cy="1301825"/>
          </a:xfrm>
          <a:prstGeom prst="ellipse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100" b="1" i="0" u="none" strike="noStrike" kern="0" cap="none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6" name="円/楕円 大学３"/>
          <p:cNvSpPr>
            <a:spLocks/>
          </p:cNvSpPr>
          <p:nvPr/>
        </p:nvSpPr>
        <p:spPr>
          <a:xfrm>
            <a:off x="4043548" y="1945958"/>
            <a:ext cx="2880000" cy="1481387"/>
          </a:xfrm>
          <a:prstGeom prst="ellipse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100" b="1" i="0" u="none" strike="noStrike" kern="0" cap="none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7" name="円/楕円 社会３"/>
          <p:cNvSpPr>
            <a:spLocks/>
          </p:cNvSpPr>
          <p:nvPr/>
        </p:nvSpPr>
        <p:spPr>
          <a:xfrm>
            <a:off x="2229999" y="1945958"/>
            <a:ext cx="2880000" cy="1481387"/>
          </a:xfrm>
          <a:prstGeom prst="ellipse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100" b="1" i="0" u="none" strike="noStrike" kern="0" cap="none" normalizeH="0" baseline="0" noProof="0" dirty="0" smtClean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8" name="円/楕円 社会２"/>
          <p:cNvSpPr/>
          <p:nvPr/>
        </p:nvSpPr>
        <p:spPr>
          <a:xfrm>
            <a:off x="2769999" y="4322985"/>
            <a:ext cx="1800000" cy="1301825"/>
          </a:xfrm>
          <a:prstGeom prst="ellipse">
            <a:avLst/>
          </a:prstGeom>
          <a:noFill/>
          <a:ln w="6350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100" b="1" i="0" u="none" strike="noStrike" kern="0" cap="none" normalizeH="0" baseline="0" noProof="0" dirty="0" smtClean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ea typeface="ＭＳ Ｐゴシック" panose="020B0600070205080204" pitchFamily="50" charset="-128"/>
              <a:cs typeface="メイリオ" panose="020B0604030504040204" pitchFamily="50" charset="-128"/>
            </a:endParaRPr>
          </a:p>
        </p:txBody>
      </p:sp>
      <p:sp>
        <p:nvSpPr>
          <p:cNvPr id="39" name="正方形/長方形 38"/>
          <p:cNvSpPr/>
          <p:nvPr/>
        </p:nvSpPr>
        <p:spPr>
          <a:xfrm>
            <a:off x="3394613" y="3822954"/>
            <a:ext cx="1423467" cy="276999"/>
          </a:xfrm>
          <a:prstGeom prst="rect">
            <a:avLst/>
          </a:prstGeom>
          <a:effectLst/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“What to do</a:t>
            </a:r>
            <a:r>
              <a:rPr kumimoji="1" lang="en-US" altLang="ja-JP" sz="1800" b="1" i="0" u="none" strike="noStrike" kern="1200" cap="none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”</a:t>
            </a: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ea typeface="メイリオ" panose="020B0604030504040204" pitchFamily="50" charset="-128"/>
            </a:endParaRPr>
          </a:p>
        </p:txBody>
      </p:sp>
      <p:sp>
        <p:nvSpPr>
          <p:cNvPr id="40" name="正方形/長方形 39"/>
          <p:cNvSpPr/>
          <p:nvPr/>
        </p:nvSpPr>
        <p:spPr>
          <a:xfrm>
            <a:off x="3822737" y="6156046"/>
            <a:ext cx="1354538" cy="276999"/>
          </a:xfrm>
          <a:prstGeom prst="rect">
            <a:avLst/>
          </a:prstGeom>
          <a:effectLst/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ja-JP" sz="1800" b="1" i="0" u="none" strike="noStrike" kern="1200" cap="none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“</a:t>
            </a:r>
            <a:r>
              <a:rPr kumimoji="1" lang="en-US" altLang="ja-JP" sz="1800" b="1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How</a:t>
            </a:r>
            <a:r>
              <a:rPr kumimoji="1" lang="en-US" altLang="ja-JP" sz="1800" b="1" i="0" u="none" strike="noStrike" kern="1200" cap="none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 </a:t>
            </a:r>
            <a:r>
              <a:rPr kumimoji="1" lang="en-US" altLang="ja-JP" sz="1800" b="1" i="0" u="none" strike="noStrike" kern="1200" cap="none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to do</a:t>
            </a:r>
            <a:r>
              <a:rPr kumimoji="1" lang="en-US" altLang="ja-JP" sz="1800" b="1" i="0" u="none" strike="noStrike" kern="1200" cap="none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”</a:t>
            </a: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メイリオ" panose="020B0604030504040204" pitchFamily="50" charset="-128"/>
            </a:endParaRPr>
          </a:p>
        </p:txBody>
      </p:sp>
      <p:sp>
        <p:nvSpPr>
          <p:cNvPr id="41" name="正方形/長方形 40"/>
          <p:cNvSpPr/>
          <p:nvPr/>
        </p:nvSpPr>
        <p:spPr>
          <a:xfrm>
            <a:off x="5216945" y="3792113"/>
            <a:ext cx="1436291" cy="276999"/>
          </a:xfrm>
          <a:prstGeom prst="rect">
            <a:avLst/>
          </a:prstGeom>
          <a:effectLst/>
        </p:spPr>
        <p:txBody>
          <a:bodyPr wrap="none" lIns="0" tIns="0" rIns="0" bIns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“</a:t>
            </a:r>
            <a:r>
              <a:rPr kumimoji="1" lang="en-US" altLang="ja-JP" sz="1800" b="1" i="0" u="none" strike="noStrike" kern="1200" cap="none" normalizeH="0" baseline="0" noProof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Why we do</a:t>
            </a:r>
            <a:r>
              <a:rPr kumimoji="1" lang="en-US" altLang="ja-JP" sz="1800" b="1" i="0" u="none" strike="noStrike" kern="1200" cap="none" normalizeH="0" baseline="0" noProof="0" dirty="0" smtClean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ea typeface="メイリオ" panose="020B0604030504040204" pitchFamily="50" charset="-128"/>
                <a:cs typeface="Times New Roman" panose="02020603050405020304" pitchFamily="18" charset="0"/>
              </a:rPr>
              <a:t>”</a:t>
            </a: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uLnTx/>
              <a:uFillTx/>
              <a:ea typeface="メイリオ" panose="020B0604030504040204" pitchFamily="50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4984601" y="5191561"/>
            <a:ext cx="1245533" cy="369332"/>
          </a:xfrm>
          <a:prstGeom prst="rect">
            <a:avLst/>
          </a:prstGeom>
          <a:effectLst/>
        </p:spPr>
        <p:txBody>
          <a:bodyPr vert="horz" wrap="none" lIns="0" tIns="0" rIns="0" bIns="0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メイリオ"/>
                <a:cs typeface="Calibri"/>
              </a:rPr>
              <a:t>Interdisciplinary </a:t>
            </a:r>
            <a:endParaRPr kumimoji="1" lang="en-US" altLang="ja-JP" sz="1600" b="1" i="0" u="none" strike="noStrike" kern="1200" cap="none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ea typeface="メイリオ"/>
              <a:cs typeface="Calibri"/>
            </a:endParaRPr>
          </a:p>
          <a:p>
            <a:pPr marL="1270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メイリオ"/>
                <a:cs typeface="Calibri"/>
              </a:rPr>
              <a:t>knowledge</a:t>
            </a:r>
            <a:endParaRPr kumimoji="1" lang="ja-JP" altLang="en-US" sz="1600" b="1" i="0" u="none" strike="noStrike" kern="1200" cap="none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ea typeface="メイリオ"/>
              <a:cs typeface="Calibri"/>
            </a:endParaRPr>
          </a:p>
        </p:txBody>
      </p:sp>
      <p:cxnSp>
        <p:nvCxnSpPr>
          <p:cNvPr id="43" name="直線矢印コネクタ 42"/>
          <p:cNvCxnSpPr/>
          <p:nvPr/>
        </p:nvCxnSpPr>
        <p:spPr>
          <a:xfrm flipV="1">
            <a:off x="4084458" y="5148440"/>
            <a:ext cx="468000" cy="0"/>
          </a:xfrm>
          <a:prstGeom prst="straightConnector1">
            <a:avLst/>
          </a:prstGeom>
          <a:noFill/>
          <a:ln w="57150" cap="flat" cmpd="sng" algn="ctr">
            <a:solidFill>
              <a:schemeClr val="accent5">
                <a:lumMod val="75000"/>
              </a:schemeClr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sp>
        <p:nvSpPr>
          <p:cNvPr id="44" name="object 20"/>
          <p:cNvSpPr txBox="1"/>
          <p:nvPr/>
        </p:nvSpPr>
        <p:spPr>
          <a:xfrm>
            <a:off x="4133899" y="5482591"/>
            <a:ext cx="1022179" cy="443198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marL="131445" marR="6350" lvl="0" indent="-11938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b="1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メイリオ"/>
              <a:cs typeface="Calibri"/>
            </a:endParaRPr>
          </a:p>
          <a:p>
            <a:pPr marL="131445" marR="6350" indent="-119380" algn="ctr" defTabSz="914400">
              <a:lnSpc>
                <a:spcPct val="90000"/>
              </a:lnSpc>
              <a:defRPr/>
            </a:pPr>
            <a:r>
              <a:rPr lang="en-US" altLang="ja-JP" sz="2000" b="1" dirty="0" smtClean="0">
                <a:solidFill>
                  <a:srgbClr val="000714"/>
                </a:solidFill>
                <a:effectLst>
                  <a:glow rad="127000">
                    <a:prstClr val="white"/>
                  </a:glow>
                </a:effectLst>
                <a:ea typeface="メイリオ"/>
              </a:rPr>
              <a:t>Collaboration</a:t>
            </a:r>
            <a:endParaRPr kumimoji="1" lang="ja-JP" altLang="en-US" sz="2000" b="1" i="0" u="none" strike="noStrike" kern="1200" cap="none" normalizeH="0" baseline="0" noProof="0" dirty="0">
              <a:ln>
                <a:noFill/>
              </a:ln>
              <a:solidFill>
                <a:srgbClr val="000714"/>
              </a:solidFill>
              <a:effectLst/>
              <a:uLnTx/>
              <a:uFillTx/>
              <a:ea typeface="メイリオ"/>
              <a:cs typeface="Calibri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3642458" y="2506597"/>
            <a:ext cx="1832200" cy="307777"/>
          </a:xfrm>
          <a:prstGeom prst="rect">
            <a:avLst/>
          </a:prstGeom>
          <a:effectLst/>
        </p:spPr>
        <p:txBody>
          <a:bodyPr vert="horz" wrap="square" lIns="0" tIns="0" rIns="0" bIns="0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000" b="1" i="0" u="none" strike="noStrike" kern="1200" cap="none" normalizeH="0" baseline="0" noProof="0" dirty="0">
                <a:ln>
                  <a:noFill/>
                </a:ln>
                <a:solidFill>
                  <a:srgbClr val="9A0000"/>
                </a:solidFill>
                <a:effectLst>
                  <a:glow rad="127000">
                    <a:prstClr val="white"/>
                  </a:glow>
                </a:effectLst>
                <a:uLnTx/>
                <a:uFillTx/>
                <a:ea typeface="メイリオ"/>
                <a:cs typeface="+mn-cs"/>
              </a:rPr>
              <a:t>Co-Creation</a:t>
            </a:r>
            <a:endParaRPr kumimoji="1" lang="ja-JP" altLang="en-US" sz="2000" b="1" i="0" u="none" strike="noStrike" kern="1200" cap="none" normalizeH="0" baseline="0" noProof="0" dirty="0">
              <a:ln>
                <a:noFill/>
              </a:ln>
              <a:solidFill>
                <a:srgbClr val="9A0000"/>
              </a:solidFill>
              <a:effectLst>
                <a:glow rad="127000">
                  <a:prstClr val="white"/>
                </a:glow>
              </a:effectLst>
              <a:uLnTx/>
              <a:uFillTx/>
              <a:ea typeface="メイリオ"/>
              <a:cs typeface="+mn-cs"/>
            </a:endParaRPr>
          </a:p>
        </p:txBody>
      </p:sp>
      <p:cxnSp>
        <p:nvCxnSpPr>
          <p:cNvPr id="46" name="直線矢印コネクタ 45"/>
          <p:cNvCxnSpPr/>
          <p:nvPr/>
        </p:nvCxnSpPr>
        <p:spPr>
          <a:xfrm rot="1200000" flipH="1">
            <a:off x="4600946" y="5345493"/>
            <a:ext cx="360000" cy="0"/>
          </a:xfrm>
          <a:prstGeom prst="straightConnector1">
            <a:avLst/>
          </a:prstGeom>
          <a:noFill/>
          <a:ln w="508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triangle" w="sm" len="med"/>
          </a:ln>
          <a:effectLst/>
        </p:spPr>
      </p:cxnSp>
      <p:cxnSp>
        <p:nvCxnSpPr>
          <p:cNvPr id="47" name="直線矢印コネクタ 46"/>
          <p:cNvCxnSpPr/>
          <p:nvPr/>
        </p:nvCxnSpPr>
        <p:spPr>
          <a:xfrm rot="20400000" flipH="1">
            <a:off x="4600947" y="4951235"/>
            <a:ext cx="360000" cy="0"/>
          </a:xfrm>
          <a:prstGeom prst="straightConnector1">
            <a:avLst/>
          </a:prstGeom>
          <a:noFill/>
          <a:ln w="508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  <a:headEnd type="none" w="med" len="med"/>
            <a:tailEnd type="triangle" w="sm" len="med"/>
          </a:ln>
          <a:effectLst/>
        </p:spPr>
      </p:cxnSp>
      <p:sp>
        <p:nvSpPr>
          <p:cNvPr id="48" name="object 20"/>
          <p:cNvSpPr txBox="1"/>
          <p:nvPr/>
        </p:nvSpPr>
        <p:spPr>
          <a:xfrm>
            <a:off x="3180025" y="4866236"/>
            <a:ext cx="496290" cy="184666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marL="131445" marR="6350" lvl="0" indent="-11938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メイリオ"/>
                <a:cs typeface="メイリオ" panose="020B0604030504040204" pitchFamily="50" charset="-128"/>
              </a:rPr>
              <a:t>Issues</a:t>
            </a:r>
            <a:endParaRPr kumimoji="1" lang="ja-JP" altLang="en-US" sz="16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メイリオ"/>
              <a:cs typeface="メイリオ" panose="020B0604030504040204" pitchFamily="50" charset="-128"/>
            </a:endParaRPr>
          </a:p>
        </p:txBody>
      </p:sp>
      <p:sp>
        <p:nvSpPr>
          <p:cNvPr id="50" name="楕円 72"/>
          <p:cNvSpPr/>
          <p:nvPr/>
        </p:nvSpPr>
        <p:spPr>
          <a:xfrm>
            <a:off x="476927" y="3853632"/>
            <a:ext cx="900000" cy="4937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International </a:t>
            </a:r>
            <a:b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</a:br>
            <a: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Organizations</a:t>
            </a:r>
          </a:p>
        </p:txBody>
      </p:sp>
      <p:sp>
        <p:nvSpPr>
          <p:cNvPr id="51" name="楕円 72"/>
          <p:cNvSpPr/>
          <p:nvPr/>
        </p:nvSpPr>
        <p:spPr>
          <a:xfrm>
            <a:off x="476927" y="3225544"/>
            <a:ext cx="900000" cy="4937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Local </a:t>
            </a:r>
            <a:b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</a:br>
            <a: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Governments</a:t>
            </a:r>
          </a:p>
        </p:txBody>
      </p:sp>
      <p:sp>
        <p:nvSpPr>
          <p:cNvPr id="52" name="楕円 72"/>
          <p:cNvSpPr/>
          <p:nvPr/>
        </p:nvSpPr>
        <p:spPr>
          <a:xfrm>
            <a:off x="476927" y="2597456"/>
            <a:ext cx="900000" cy="4937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+mn-cs"/>
              </a:rPr>
              <a:t>NGOs</a:t>
            </a:r>
          </a:p>
        </p:txBody>
      </p:sp>
      <p:sp>
        <p:nvSpPr>
          <p:cNvPr id="53" name="楕円 72"/>
          <p:cNvSpPr/>
          <p:nvPr/>
        </p:nvSpPr>
        <p:spPr>
          <a:xfrm>
            <a:off x="476927" y="5737893"/>
            <a:ext cx="900000" cy="4937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b="1" i="0" u="none" strike="noStrike" kern="1200" cap="none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Industries</a:t>
            </a:r>
            <a:endParaRPr kumimoji="1" lang="en-US" altLang="ja-JP" sz="1200" b="1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メイリオ"/>
              <a:cs typeface="Calibri"/>
            </a:endParaRPr>
          </a:p>
        </p:txBody>
      </p:sp>
      <p:sp>
        <p:nvSpPr>
          <p:cNvPr id="54" name="楕円 72"/>
          <p:cNvSpPr/>
          <p:nvPr/>
        </p:nvSpPr>
        <p:spPr>
          <a:xfrm>
            <a:off x="476927" y="1969367"/>
            <a:ext cx="900000" cy="4937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+mn-cs"/>
              </a:rPr>
              <a:t>NPOs</a:t>
            </a:r>
          </a:p>
        </p:txBody>
      </p:sp>
      <p:sp>
        <p:nvSpPr>
          <p:cNvPr id="55" name="楕円 72"/>
          <p:cNvSpPr/>
          <p:nvPr/>
        </p:nvSpPr>
        <p:spPr>
          <a:xfrm>
            <a:off x="476927" y="5109808"/>
            <a:ext cx="900000" cy="4937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Research </a:t>
            </a:r>
            <a:b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</a:br>
            <a: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Institutions</a:t>
            </a:r>
          </a:p>
        </p:txBody>
      </p:sp>
      <p:sp>
        <p:nvSpPr>
          <p:cNvPr id="56" name="楕円 72"/>
          <p:cNvSpPr/>
          <p:nvPr/>
        </p:nvSpPr>
        <p:spPr>
          <a:xfrm>
            <a:off x="476927" y="1341279"/>
            <a:ext cx="900000" cy="4937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4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+mn-cs"/>
              </a:rPr>
              <a:t>Citizens</a:t>
            </a:r>
          </a:p>
        </p:txBody>
      </p:sp>
      <p:sp>
        <p:nvSpPr>
          <p:cNvPr id="57" name="楕円 72"/>
          <p:cNvSpPr/>
          <p:nvPr/>
        </p:nvSpPr>
        <p:spPr>
          <a:xfrm>
            <a:off x="476927" y="4481720"/>
            <a:ext cx="900000" cy="49379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Japanese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9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Government</a:t>
            </a:r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469338" y="825388"/>
            <a:ext cx="924046" cy="40344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28575">
            <a:noFill/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メイリオ"/>
                <a:cs typeface="+mn-cs"/>
              </a:rPr>
              <a:t>Stakeholders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50" b="1" i="0" u="none" strike="noStrike" kern="1200" cap="none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メイリオ"/>
                <a:cs typeface="+mn-cs"/>
              </a:rPr>
              <a:t>in Society</a:t>
            </a:r>
            <a:endParaRPr kumimoji="1" lang="ja-JP" altLang="en-US" sz="14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60" name="上矢印 59"/>
          <p:cNvSpPr/>
          <p:nvPr/>
        </p:nvSpPr>
        <p:spPr>
          <a:xfrm>
            <a:off x="7220549" y="3789223"/>
            <a:ext cx="1088718" cy="404725"/>
          </a:xfrm>
          <a:prstGeom prst="up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4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cxnSp>
        <p:nvCxnSpPr>
          <p:cNvPr id="61" name="直線矢印コネクタ 60"/>
          <p:cNvCxnSpPr/>
          <p:nvPr/>
        </p:nvCxnSpPr>
        <p:spPr>
          <a:xfrm flipV="1">
            <a:off x="1422521" y="5536862"/>
            <a:ext cx="1940313" cy="52813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矢印コネクタ 61"/>
          <p:cNvCxnSpPr/>
          <p:nvPr/>
        </p:nvCxnSpPr>
        <p:spPr>
          <a:xfrm flipV="1">
            <a:off x="1409994" y="5452847"/>
            <a:ext cx="1814956" cy="518502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/>
          <p:cNvCxnSpPr/>
          <p:nvPr/>
        </p:nvCxnSpPr>
        <p:spPr>
          <a:xfrm flipV="1">
            <a:off x="1418671" y="5326327"/>
            <a:ext cx="1685566" cy="531102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/>
          <p:cNvCxnSpPr/>
          <p:nvPr/>
        </p:nvCxnSpPr>
        <p:spPr>
          <a:xfrm flipV="1">
            <a:off x="1407383" y="3507394"/>
            <a:ext cx="1957285" cy="2472943"/>
          </a:xfrm>
          <a:prstGeom prst="straightConnector1">
            <a:avLst/>
          </a:prstGeom>
          <a:ln w="41275">
            <a:solidFill>
              <a:schemeClr val="bg2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/>
          <p:cNvCxnSpPr/>
          <p:nvPr/>
        </p:nvCxnSpPr>
        <p:spPr>
          <a:xfrm flipV="1">
            <a:off x="1415265" y="3518996"/>
            <a:ext cx="2128756" cy="2556057"/>
          </a:xfrm>
          <a:prstGeom prst="straightConnector1">
            <a:avLst/>
          </a:prstGeom>
          <a:ln w="41275">
            <a:solidFill>
              <a:schemeClr val="bg2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矢印コネクタ 65"/>
          <p:cNvCxnSpPr/>
          <p:nvPr/>
        </p:nvCxnSpPr>
        <p:spPr>
          <a:xfrm flipV="1">
            <a:off x="1412549" y="3444424"/>
            <a:ext cx="1765171" cy="2416261"/>
          </a:xfrm>
          <a:prstGeom prst="straightConnector1">
            <a:avLst/>
          </a:prstGeom>
          <a:ln w="41275">
            <a:solidFill>
              <a:schemeClr val="bg2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矢印コネクタ 67"/>
          <p:cNvCxnSpPr/>
          <p:nvPr/>
        </p:nvCxnSpPr>
        <p:spPr>
          <a:xfrm flipV="1">
            <a:off x="1443151" y="5183260"/>
            <a:ext cx="1544843" cy="287109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矢印コネクタ 68"/>
          <p:cNvCxnSpPr/>
          <p:nvPr/>
        </p:nvCxnSpPr>
        <p:spPr>
          <a:xfrm flipV="1">
            <a:off x="1441245" y="3423727"/>
            <a:ext cx="1457178" cy="1821872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矢印コネクタ 69"/>
          <p:cNvCxnSpPr/>
          <p:nvPr/>
        </p:nvCxnSpPr>
        <p:spPr>
          <a:xfrm flipV="1">
            <a:off x="1445706" y="3460029"/>
            <a:ext cx="1557565" cy="1907771"/>
          </a:xfrm>
          <a:prstGeom prst="straightConnector1">
            <a:avLst/>
          </a:prstGeom>
          <a:ln w="41275">
            <a:solidFill>
              <a:schemeClr val="tx2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/>
          <p:cNvCxnSpPr/>
          <p:nvPr/>
        </p:nvCxnSpPr>
        <p:spPr>
          <a:xfrm flipV="1">
            <a:off x="1441245" y="5021029"/>
            <a:ext cx="1477688" cy="341601"/>
          </a:xfrm>
          <a:prstGeom prst="straightConnector1">
            <a:avLst/>
          </a:prstGeom>
          <a:ln w="31750">
            <a:solidFill>
              <a:schemeClr val="tx2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/>
          <p:cNvCxnSpPr/>
          <p:nvPr/>
        </p:nvCxnSpPr>
        <p:spPr>
          <a:xfrm flipV="1">
            <a:off x="1426842" y="3358670"/>
            <a:ext cx="1363038" cy="1359437"/>
          </a:xfrm>
          <a:prstGeom prst="straightConnector1">
            <a:avLst/>
          </a:prstGeom>
          <a:ln w="31750">
            <a:solidFill>
              <a:schemeClr val="accent5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矢印コネクタ 72"/>
          <p:cNvCxnSpPr/>
          <p:nvPr/>
        </p:nvCxnSpPr>
        <p:spPr>
          <a:xfrm>
            <a:off x="1423228" y="4726259"/>
            <a:ext cx="1573458" cy="92595"/>
          </a:xfrm>
          <a:prstGeom prst="straightConnector1">
            <a:avLst/>
          </a:prstGeom>
          <a:ln w="31750">
            <a:solidFill>
              <a:schemeClr val="accent5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矢印コネクタ 73"/>
          <p:cNvCxnSpPr/>
          <p:nvPr/>
        </p:nvCxnSpPr>
        <p:spPr>
          <a:xfrm flipV="1">
            <a:off x="1435100" y="3262854"/>
            <a:ext cx="1078200" cy="790691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矢印コネクタ 74"/>
          <p:cNvCxnSpPr/>
          <p:nvPr/>
        </p:nvCxnSpPr>
        <p:spPr>
          <a:xfrm flipV="1">
            <a:off x="1440506" y="3335873"/>
            <a:ext cx="1194414" cy="792903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矢印コネクタ 75"/>
          <p:cNvCxnSpPr/>
          <p:nvPr/>
        </p:nvCxnSpPr>
        <p:spPr>
          <a:xfrm flipV="1">
            <a:off x="1436741" y="3094349"/>
            <a:ext cx="846833" cy="322828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矢印コネクタ 76"/>
          <p:cNvCxnSpPr/>
          <p:nvPr/>
        </p:nvCxnSpPr>
        <p:spPr>
          <a:xfrm flipV="1">
            <a:off x="1436741" y="3178602"/>
            <a:ext cx="954940" cy="321762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矢印コネクタ 77"/>
          <p:cNvCxnSpPr/>
          <p:nvPr/>
        </p:nvCxnSpPr>
        <p:spPr>
          <a:xfrm>
            <a:off x="1435100" y="2802597"/>
            <a:ext cx="695324" cy="16526"/>
          </a:xfrm>
          <a:prstGeom prst="straightConnector1">
            <a:avLst/>
          </a:prstGeom>
          <a:ln w="31750">
            <a:solidFill>
              <a:schemeClr val="accent3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矢印コネクタ 78"/>
          <p:cNvCxnSpPr/>
          <p:nvPr/>
        </p:nvCxnSpPr>
        <p:spPr>
          <a:xfrm>
            <a:off x="1438228" y="2879119"/>
            <a:ext cx="764267" cy="108509"/>
          </a:xfrm>
          <a:prstGeom prst="straightConnector1">
            <a:avLst/>
          </a:prstGeom>
          <a:ln w="31750">
            <a:solidFill>
              <a:schemeClr val="accent3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矢印コネクタ 79"/>
          <p:cNvCxnSpPr/>
          <p:nvPr/>
        </p:nvCxnSpPr>
        <p:spPr>
          <a:xfrm>
            <a:off x="1443151" y="2184876"/>
            <a:ext cx="735111" cy="344541"/>
          </a:xfrm>
          <a:prstGeom prst="straightConnector1">
            <a:avLst/>
          </a:prstGeom>
          <a:ln w="31750">
            <a:solidFill>
              <a:schemeClr val="accent3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矢印コネクタ 80"/>
          <p:cNvCxnSpPr/>
          <p:nvPr/>
        </p:nvCxnSpPr>
        <p:spPr>
          <a:xfrm>
            <a:off x="1427071" y="2271901"/>
            <a:ext cx="704825" cy="417635"/>
          </a:xfrm>
          <a:prstGeom prst="straightConnector1">
            <a:avLst/>
          </a:prstGeom>
          <a:ln w="31750">
            <a:solidFill>
              <a:schemeClr val="accent3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矢印コネクタ 81"/>
          <p:cNvCxnSpPr/>
          <p:nvPr/>
        </p:nvCxnSpPr>
        <p:spPr>
          <a:xfrm>
            <a:off x="1438996" y="1623732"/>
            <a:ext cx="848326" cy="677671"/>
          </a:xfrm>
          <a:prstGeom prst="straightConnector1">
            <a:avLst/>
          </a:prstGeom>
          <a:ln w="31750">
            <a:solidFill>
              <a:schemeClr val="accent3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矢印コネクタ 82"/>
          <p:cNvCxnSpPr/>
          <p:nvPr/>
        </p:nvCxnSpPr>
        <p:spPr>
          <a:xfrm>
            <a:off x="1440506" y="1726709"/>
            <a:ext cx="763670" cy="682214"/>
          </a:xfrm>
          <a:prstGeom prst="straightConnector1">
            <a:avLst/>
          </a:prstGeom>
          <a:ln w="31750">
            <a:solidFill>
              <a:schemeClr val="accent3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矢印コネクタ 83"/>
          <p:cNvCxnSpPr/>
          <p:nvPr/>
        </p:nvCxnSpPr>
        <p:spPr>
          <a:xfrm>
            <a:off x="1435100" y="1519213"/>
            <a:ext cx="934059" cy="687674"/>
          </a:xfrm>
          <a:prstGeom prst="straightConnector1">
            <a:avLst/>
          </a:prstGeom>
          <a:ln w="31750">
            <a:solidFill>
              <a:schemeClr val="accent3">
                <a:lumMod val="40000"/>
                <a:lumOff val="60000"/>
              </a:schemeClr>
            </a:solidFill>
            <a:tailEnd type="triangle" w="med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テキスト ボックス 84"/>
          <p:cNvSpPr txBox="1"/>
          <p:nvPr/>
        </p:nvSpPr>
        <p:spPr>
          <a:xfrm>
            <a:off x="6631286" y="4253766"/>
            <a:ext cx="2382190" cy="1047196"/>
          </a:xfrm>
          <a:prstGeom prst="ellipse">
            <a:avLst/>
          </a:prstGeom>
          <a:solidFill>
            <a:schemeClr val="accent3">
              <a:lumMod val="75000"/>
            </a:schemeClr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algn="ctr" defTabSz="914400">
              <a:lnSpc>
                <a:spcPct val="90000"/>
              </a:lnSpc>
              <a:defRPr/>
            </a:pPr>
            <a:r>
              <a:rPr lang="en-US" altLang="ja-JP" sz="1600" b="1" dirty="0">
                <a:solidFill>
                  <a:prstClr val="white"/>
                </a:solidFill>
                <a:ea typeface="メイリオ"/>
                <a:cs typeface="Calibri"/>
              </a:rPr>
              <a:t>Traditional Model of</a:t>
            </a:r>
          </a:p>
          <a:p>
            <a:pPr algn="ctr" defTabSz="914400">
              <a:lnSpc>
                <a:spcPct val="90000"/>
              </a:lnSpc>
              <a:defRPr/>
            </a:pPr>
            <a:r>
              <a:rPr lang="en-US" altLang="ja-JP" sz="1600" b="1" dirty="0">
                <a:solidFill>
                  <a:prstClr val="white"/>
                </a:solidFill>
                <a:ea typeface="メイリオ"/>
                <a:cs typeface="Calibri"/>
              </a:rPr>
              <a:t> Industry-University </a:t>
            </a:r>
          </a:p>
          <a:p>
            <a:pPr algn="ctr" defTabSz="914400">
              <a:lnSpc>
                <a:spcPct val="90000"/>
              </a:lnSpc>
              <a:defRPr/>
            </a:pPr>
            <a:r>
              <a:rPr lang="en-US" altLang="ja-JP" sz="1600" b="1" dirty="0">
                <a:solidFill>
                  <a:prstClr val="white"/>
                </a:solidFill>
                <a:ea typeface="メイリオ"/>
                <a:cs typeface="Calibri"/>
              </a:rPr>
              <a:t>Collaboration</a:t>
            </a:r>
            <a:endParaRPr lang="ja-JP" altLang="en-US" sz="1600" b="1" dirty="0">
              <a:solidFill>
                <a:prstClr val="white"/>
              </a:solidFill>
              <a:ea typeface="メイリオ"/>
              <a:cs typeface="Calibri"/>
            </a:endParaRPr>
          </a:p>
        </p:txBody>
      </p:sp>
      <p:sp>
        <p:nvSpPr>
          <p:cNvPr id="86" name="テキスト ボックス 85"/>
          <p:cNvSpPr txBox="1"/>
          <p:nvPr/>
        </p:nvSpPr>
        <p:spPr>
          <a:xfrm>
            <a:off x="6667837" y="945103"/>
            <a:ext cx="2332562" cy="1122427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メイリオ"/>
                <a:cs typeface="Calibri"/>
              </a:rPr>
              <a:t>Future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メイリオ"/>
                <a:cs typeface="Calibri"/>
              </a:rPr>
              <a:t>Industry-University /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メイリオ"/>
                <a:cs typeface="Calibri"/>
              </a:rPr>
              <a:t>Society-University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メイリオ"/>
                <a:cs typeface="Calibri"/>
              </a:rPr>
              <a:t>Co-Creation</a:t>
            </a:r>
            <a:endParaRPr kumimoji="1" lang="ja-JP" altLang="en-US" sz="16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Calibri"/>
            </a:endParaRPr>
          </a:p>
        </p:txBody>
      </p:sp>
      <p:sp>
        <p:nvSpPr>
          <p:cNvPr id="87" name="正方形/長方形 86"/>
          <p:cNvSpPr/>
          <p:nvPr/>
        </p:nvSpPr>
        <p:spPr>
          <a:xfrm>
            <a:off x="6472404" y="5584852"/>
            <a:ext cx="2325732" cy="692497"/>
          </a:xfrm>
          <a:prstGeom prst="rect">
            <a:avLst/>
          </a:prstGeom>
          <a:effectLst/>
        </p:spPr>
        <p:txBody>
          <a:bodyPr wrap="square" lIns="0" tIns="0" rIns="0" bIns="0" anchor="ctr" anchorCtr="0">
            <a:noAutofit/>
          </a:bodyPr>
          <a:lstStyle/>
          <a:p>
            <a:pPr marL="152400" marR="0" lvl="0" indent="-152400" algn="l" defTabSz="914400" rtl="0" eaLnBrk="1" fontAlgn="auto" latinLnBrk="0" hangingPunct="1">
              <a:lnSpc>
                <a:spcPct val="90000"/>
              </a:lnSpc>
              <a:spcAft>
                <a:spcPts val="60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Individual researchers</a:t>
            </a:r>
            <a:r>
              <a:rPr kumimoji="1" lang="en-US" altLang="ja-JP" sz="1600" b="1" i="0" u="none" strike="noStrike" kern="1200" cap="none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 </a:t>
            </a: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and companies</a:t>
            </a:r>
            <a:endParaRPr kumimoji="1" lang="en-US" altLang="ja-JP" sz="1600" b="1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メイリオ"/>
              <a:cs typeface="Calibri"/>
            </a:endParaRPr>
          </a:p>
          <a:p>
            <a:pPr marL="152400" marR="0" lvl="0" indent="-152400" algn="l" defTabSz="914400" rtl="0" eaLnBrk="1" fontAlgn="auto" latinLnBrk="0" hangingPunct="1">
              <a:lnSpc>
                <a:spcPct val="90000"/>
              </a:lnSpc>
              <a:spcAft>
                <a:spcPts val="60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Issues predetermined by </a:t>
            </a:r>
            <a:r>
              <a:rPr kumimoji="1" lang="en-US" altLang="ja-JP" sz="1600" b="1" i="0" u="none" strike="noStrike" kern="1200" cap="none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メイリオ"/>
                <a:cs typeface="Calibri"/>
              </a:rPr>
              <a:t>companies</a:t>
            </a:r>
            <a:endParaRPr kumimoji="1" lang="ja-JP" altLang="en-US" sz="1600" b="1" i="0" u="none" strike="noStrike" kern="1200" cap="none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メイリオ"/>
              <a:cs typeface="Calibri"/>
            </a:endParaRPr>
          </a:p>
        </p:txBody>
      </p:sp>
      <p:sp>
        <p:nvSpPr>
          <p:cNvPr id="88" name="右矢印 21"/>
          <p:cNvSpPr/>
          <p:nvPr/>
        </p:nvSpPr>
        <p:spPr>
          <a:xfrm rot="10159565">
            <a:off x="5122946" y="4487834"/>
            <a:ext cx="864778" cy="628467"/>
          </a:xfrm>
          <a:custGeom>
            <a:avLst/>
            <a:gdLst>
              <a:gd name="connsiteX0" fmla="*/ 0 w 626507"/>
              <a:gd name="connsiteY0" fmla="*/ 103533 h 414133"/>
              <a:gd name="connsiteX1" fmla="*/ 303649 w 626507"/>
              <a:gd name="connsiteY1" fmla="*/ 103533 h 414133"/>
              <a:gd name="connsiteX2" fmla="*/ 303649 w 626507"/>
              <a:gd name="connsiteY2" fmla="*/ 0 h 414133"/>
              <a:gd name="connsiteX3" fmla="*/ 626507 w 626507"/>
              <a:gd name="connsiteY3" fmla="*/ 207067 h 414133"/>
              <a:gd name="connsiteX4" fmla="*/ 303649 w 626507"/>
              <a:gd name="connsiteY4" fmla="*/ 414133 h 414133"/>
              <a:gd name="connsiteX5" fmla="*/ 303649 w 626507"/>
              <a:gd name="connsiteY5" fmla="*/ 310600 h 414133"/>
              <a:gd name="connsiteX6" fmla="*/ 0 w 626507"/>
              <a:gd name="connsiteY6" fmla="*/ 310600 h 414133"/>
              <a:gd name="connsiteX7" fmla="*/ 0 w 626507"/>
              <a:gd name="connsiteY7" fmla="*/ 103533 h 414133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238735 w 865242"/>
              <a:gd name="connsiteY6" fmla="*/ 441297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23279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23279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23279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9747"/>
              <a:gd name="connsiteY0" fmla="*/ 0 h 535821"/>
              <a:gd name="connsiteX1" fmla="*/ 546889 w 869747"/>
              <a:gd name="connsiteY1" fmla="*/ 225221 h 535821"/>
              <a:gd name="connsiteX2" fmla="*/ 546889 w 869747"/>
              <a:gd name="connsiteY2" fmla="*/ 121688 h 535821"/>
              <a:gd name="connsiteX3" fmla="*/ 869747 w 869747"/>
              <a:gd name="connsiteY3" fmla="*/ 328755 h 535821"/>
              <a:gd name="connsiteX4" fmla="*/ 546889 w 869747"/>
              <a:gd name="connsiteY4" fmla="*/ 535821 h 535821"/>
              <a:gd name="connsiteX5" fmla="*/ 546889 w 869747"/>
              <a:gd name="connsiteY5" fmla="*/ 414270 h 535821"/>
              <a:gd name="connsiteX6" fmla="*/ 4505 w 869747"/>
              <a:gd name="connsiteY6" fmla="*/ 189049 h 535821"/>
              <a:gd name="connsiteX7" fmla="*/ 0 w 869747"/>
              <a:gd name="connsiteY7" fmla="*/ 0 h 535821"/>
              <a:gd name="connsiteX0" fmla="*/ 0 w 869747"/>
              <a:gd name="connsiteY0" fmla="*/ 0 h 535821"/>
              <a:gd name="connsiteX1" fmla="*/ 546889 w 869747"/>
              <a:gd name="connsiteY1" fmla="*/ 225221 h 535821"/>
              <a:gd name="connsiteX2" fmla="*/ 546889 w 869747"/>
              <a:gd name="connsiteY2" fmla="*/ 121688 h 535821"/>
              <a:gd name="connsiteX3" fmla="*/ 869747 w 869747"/>
              <a:gd name="connsiteY3" fmla="*/ 343664 h 535821"/>
              <a:gd name="connsiteX4" fmla="*/ 546889 w 869747"/>
              <a:gd name="connsiteY4" fmla="*/ 535821 h 535821"/>
              <a:gd name="connsiteX5" fmla="*/ 546889 w 869747"/>
              <a:gd name="connsiteY5" fmla="*/ 414270 h 535821"/>
              <a:gd name="connsiteX6" fmla="*/ 4505 w 869747"/>
              <a:gd name="connsiteY6" fmla="*/ 189049 h 535821"/>
              <a:gd name="connsiteX7" fmla="*/ 0 w 869747"/>
              <a:gd name="connsiteY7" fmla="*/ 0 h 535821"/>
              <a:gd name="connsiteX0" fmla="*/ 0 w 869747"/>
              <a:gd name="connsiteY0" fmla="*/ 0 h 535821"/>
              <a:gd name="connsiteX1" fmla="*/ 546889 w 869747"/>
              <a:gd name="connsiteY1" fmla="*/ 236817 h 535821"/>
              <a:gd name="connsiteX2" fmla="*/ 546889 w 869747"/>
              <a:gd name="connsiteY2" fmla="*/ 121688 h 535821"/>
              <a:gd name="connsiteX3" fmla="*/ 869747 w 869747"/>
              <a:gd name="connsiteY3" fmla="*/ 343664 h 535821"/>
              <a:gd name="connsiteX4" fmla="*/ 546889 w 869747"/>
              <a:gd name="connsiteY4" fmla="*/ 535821 h 535821"/>
              <a:gd name="connsiteX5" fmla="*/ 546889 w 869747"/>
              <a:gd name="connsiteY5" fmla="*/ 414270 h 535821"/>
              <a:gd name="connsiteX6" fmla="*/ 4505 w 869747"/>
              <a:gd name="connsiteY6" fmla="*/ 189049 h 535821"/>
              <a:gd name="connsiteX7" fmla="*/ 0 w 869747"/>
              <a:gd name="connsiteY7" fmla="*/ 0 h 535821"/>
              <a:gd name="connsiteX0" fmla="*/ 0 w 869747"/>
              <a:gd name="connsiteY0" fmla="*/ 0 h 535821"/>
              <a:gd name="connsiteX1" fmla="*/ 546889 w 869747"/>
              <a:gd name="connsiteY1" fmla="*/ 236817 h 535821"/>
              <a:gd name="connsiteX2" fmla="*/ 546889 w 869747"/>
              <a:gd name="connsiteY2" fmla="*/ 121688 h 535821"/>
              <a:gd name="connsiteX3" fmla="*/ 869747 w 869747"/>
              <a:gd name="connsiteY3" fmla="*/ 343664 h 535821"/>
              <a:gd name="connsiteX4" fmla="*/ 546889 w 869747"/>
              <a:gd name="connsiteY4" fmla="*/ 535821 h 535821"/>
              <a:gd name="connsiteX5" fmla="*/ 546889 w 869747"/>
              <a:gd name="connsiteY5" fmla="*/ 414270 h 535821"/>
              <a:gd name="connsiteX6" fmla="*/ 4505 w 869747"/>
              <a:gd name="connsiteY6" fmla="*/ 189049 h 535821"/>
              <a:gd name="connsiteX7" fmla="*/ 0 w 869747"/>
              <a:gd name="connsiteY7" fmla="*/ 0 h 535821"/>
              <a:gd name="connsiteX0" fmla="*/ 0 w 866434"/>
              <a:gd name="connsiteY0" fmla="*/ 0 h 530851"/>
              <a:gd name="connsiteX1" fmla="*/ 543576 w 866434"/>
              <a:gd name="connsiteY1" fmla="*/ 231847 h 530851"/>
              <a:gd name="connsiteX2" fmla="*/ 543576 w 866434"/>
              <a:gd name="connsiteY2" fmla="*/ 116718 h 530851"/>
              <a:gd name="connsiteX3" fmla="*/ 866434 w 866434"/>
              <a:gd name="connsiteY3" fmla="*/ 338694 h 530851"/>
              <a:gd name="connsiteX4" fmla="*/ 543576 w 866434"/>
              <a:gd name="connsiteY4" fmla="*/ 530851 h 530851"/>
              <a:gd name="connsiteX5" fmla="*/ 543576 w 866434"/>
              <a:gd name="connsiteY5" fmla="*/ 409300 h 530851"/>
              <a:gd name="connsiteX6" fmla="*/ 1192 w 866434"/>
              <a:gd name="connsiteY6" fmla="*/ 184079 h 530851"/>
              <a:gd name="connsiteX7" fmla="*/ 0 w 866434"/>
              <a:gd name="connsiteY7" fmla="*/ 0 h 530851"/>
              <a:gd name="connsiteX0" fmla="*/ 8760 w 865255"/>
              <a:gd name="connsiteY0" fmla="*/ 0 h 529194"/>
              <a:gd name="connsiteX1" fmla="*/ 542397 w 865255"/>
              <a:gd name="connsiteY1" fmla="*/ 230190 h 529194"/>
              <a:gd name="connsiteX2" fmla="*/ 542397 w 865255"/>
              <a:gd name="connsiteY2" fmla="*/ 115061 h 529194"/>
              <a:gd name="connsiteX3" fmla="*/ 865255 w 865255"/>
              <a:gd name="connsiteY3" fmla="*/ 337037 h 529194"/>
              <a:gd name="connsiteX4" fmla="*/ 542397 w 865255"/>
              <a:gd name="connsiteY4" fmla="*/ 529194 h 529194"/>
              <a:gd name="connsiteX5" fmla="*/ 542397 w 865255"/>
              <a:gd name="connsiteY5" fmla="*/ 407643 h 529194"/>
              <a:gd name="connsiteX6" fmla="*/ 13 w 865255"/>
              <a:gd name="connsiteY6" fmla="*/ 182422 h 529194"/>
              <a:gd name="connsiteX7" fmla="*/ 8760 w 865255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7643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7643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7643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4330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4330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4778" h="529194">
                <a:moveTo>
                  <a:pt x="0" y="0"/>
                </a:moveTo>
                <a:cubicBezTo>
                  <a:pt x="74256" y="165898"/>
                  <a:pt x="335138" y="229850"/>
                  <a:pt x="541920" y="230190"/>
                </a:cubicBezTo>
                <a:lnTo>
                  <a:pt x="541920" y="115061"/>
                </a:lnTo>
                <a:lnTo>
                  <a:pt x="864778" y="337037"/>
                </a:lnTo>
                <a:lnTo>
                  <a:pt x="541920" y="529194"/>
                </a:lnTo>
                <a:lnTo>
                  <a:pt x="541920" y="404330"/>
                </a:lnTo>
                <a:cubicBezTo>
                  <a:pt x="287141" y="400793"/>
                  <a:pt x="18535" y="350298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66CCFF"/>
              </a:gs>
              <a:gs pos="75000">
                <a:srgbClr val="66CCFF"/>
              </a:gs>
              <a:gs pos="100000">
                <a:srgbClr val="0083C4"/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89" name="右矢印 21"/>
          <p:cNvSpPr/>
          <p:nvPr/>
        </p:nvSpPr>
        <p:spPr>
          <a:xfrm>
            <a:off x="2934646" y="4623593"/>
            <a:ext cx="1324033" cy="1033685"/>
          </a:xfrm>
          <a:custGeom>
            <a:avLst/>
            <a:gdLst>
              <a:gd name="connsiteX0" fmla="*/ 0 w 626507"/>
              <a:gd name="connsiteY0" fmla="*/ 103533 h 414133"/>
              <a:gd name="connsiteX1" fmla="*/ 303649 w 626507"/>
              <a:gd name="connsiteY1" fmla="*/ 103533 h 414133"/>
              <a:gd name="connsiteX2" fmla="*/ 303649 w 626507"/>
              <a:gd name="connsiteY2" fmla="*/ 0 h 414133"/>
              <a:gd name="connsiteX3" fmla="*/ 626507 w 626507"/>
              <a:gd name="connsiteY3" fmla="*/ 207067 h 414133"/>
              <a:gd name="connsiteX4" fmla="*/ 303649 w 626507"/>
              <a:gd name="connsiteY4" fmla="*/ 414133 h 414133"/>
              <a:gd name="connsiteX5" fmla="*/ 303649 w 626507"/>
              <a:gd name="connsiteY5" fmla="*/ 310600 h 414133"/>
              <a:gd name="connsiteX6" fmla="*/ 0 w 626507"/>
              <a:gd name="connsiteY6" fmla="*/ 310600 h 414133"/>
              <a:gd name="connsiteX7" fmla="*/ 0 w 626507"/>
              <a:gd name="connsiteY7" fmla="*/ 103533 h 414133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238735 w 865242"/>
              <a:gd name="connsiteY6" fmla="*/ 441297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41297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23279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23279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5242"/>
              <a:gd name="connsiteY0" fmla="*/ 0 h 544830"/>
              <a:gd name="connsiteX1" fmla="*/ 542384 w 865242"/>
              <a:gd name="connsiteY1" fmla="*/ 234230 h 544830"/>
              <a:gd name="connsiteX2" fmla="*/ 542384 w 865242"/>
              <a:gd name="connsiteY2" fmla="*/ 130697 h 544830"/>
              <a:gd name="connsiteX3" fmla="*/ 865242 w 865242"/>
              <a:gd name="connsiteY3" fmla="*/ 337764 h 544830"/>
              <a:gd name="connsiteX4" fmla="*/ 542384 w 865242"/>
              <a:gd name="connsiteY4" fmla="*/ 544830 h 544830"/>
              <a:gd name="connsiteX5" fmla="*/ 542384 w 865242"/>
              <a:gd name="connsiteY5" fmla="*/ 423279 h 544830"/>
              <a:gd name="connsiteX6" fmla="*/ 0 w 865242"/>
              <a:gd name="connsiteY6" fmla="*/ 198058 h 544830"/>
              <a:gd name="connsiteX7" fmla="*/ 0 w 865242"/>
              <a:gd name="connsiteY7" fmla="*/ 0 h 544830"/>
              <a:gd name="connsiteX0" fmla="*/ 0 w 869747"/>
              <a:gd name="connsiteY0" fmla="*/ 0 h 535821"/>
              <a:gd name="connsiteX1" fmla="*/ 546889 w 869747"/>
              <a:gd name="connsiteY1" fmla="*/ 225221 h 535821"/>
              <a:gd name="connsiteX2" fmla="*/ 546889 w 869747"/>
              <a:gd name="connsiteY2" fmla="*/ 121688 h 535821"/>
              <a:gd name="connsiteX3" fmla="*/ 869747 w 869747"/>
              <a:gd name="connsiteY3" fmla="*/ 328755 h 535821"/>
              <a:gd name="connsiteX4" fmla="*/ 546889 w 869747"/>
              <a:gd name="connsiteY4" fmla="*/ 535821 h 535821"/>
              <a:gd name="connsiteX5" fmla="*/ 546889 w 869747"/>
              <a:gd name="connsiteY5" fmla="*/ 414270 h 535821"/>
              <a:gd name="connsiteX6" fmla="*/ 4505 w 869747"/>
              <a:gd name="connsiteY6" fmla="*/ 189049 h 535821"/>
              <a:gd name="connsiteX7" fmla="*/ 0 w 869747"/>
              <a:gd name="connsiteY7" fmla="*/ 0 h 535821"/>
              <a:gd name="connsiteX0" fmla="*/ 0 w 869747"/>
              <a:gd name="connsiteY0" fmla="*/ 0 h 535821"/>
              <a:gd name="connsiteX1" fmla="*/ 546889 w 869747"/>
              <a:gd name="connsiteY1" fmla="*/ 225221 h 535821"/>
              <a:gd name="connsiteX2" fmla="*/ 546889 w 869747"/>
              <a:gd name="connsiteY2" fmla="*/ 121688 h 535821"/>
              <a:gd name="connsiteX3" fmla="*/ 869747 w 869747"/>
              <a:gd name="connsiteY3" fmla="*/ 343664 h 535821"/>
              <a:gd name="connsiteX4" fmla="*/ 546889 w 869747"/>
              <a:gd name="connsiteY4" fmla="*/ 535821 h 535821"/>
              <a:gd name="connsiteX5" fmla="*/ 546889 w 869747"/>
              <a:gd name="connsiteY5" fmla="*/ 414270 h 535821"/>
              <a:gd name="connsiteX6" fmla="*/ 4505 w 869747"/>
              <a:gd name="connsiteY6" fmla="*/ 189049 h 535821"/>
              <a:gd name="connsiteX7" fmla="*/ 0 w 869747"/>
              <a:gd name="connsiteY7" fmla="*/ 0 h 535821"/>
              <a:gd name="connsiteX0" fmla="*/ 0 w 869747"/>
              <a:gd name="connsiteY0" fmla="*/ 0 h 535821"/>
              <a:gd name="connsiteX1" fmla="*/ 546889 w 869747"/>
              <a:gd name="connsiteY1" fmla="*/ 236817 h 535821"/>
              <a:gd name="connsiteX2" fmla="*/ 546889 w 869747"/>
              <a:gd name="connsiteY2" fmla="*/ 121688 h 535821"/>
              <a:gd name="connsiteX3" fmla="*/ 869747 w 869747"/>
              <a:gd name="connsiteY3" fmla="*/ 343664 h 535821"/>
              <a:gd name="connsiteX4" fmla="*/ 546889 w 869747"/>
              <a:gd name="connsiteY4" fmla="*/ 535821 h 535821"/>
              <a:gd name="connsiteX5" fmla="*/ 546889 w 869747"/>
              <a:gd name="connsiteY5" fmla="*/ 414270 h 535821"/>
              <a:gd name="connsiteX6" fmla="*/ 4505 w 869747"/>
              <a:gd name="connsiteY6" fmla="*/ 189049 h 535821"/>
              <a:gd name="connsiteX7" fmla="*/ 0 w 869747"/>
              <a:gd name="connsiteY7" fmla="*/ 0 h 535821"/>
              <a:gd name="connsiteX0" fmla="*/ 0 w 869747"/>
              <a:gd name="connsiteY0" fmla="*/ 0 h 535821"/>
              <a:gd name="connsiteX1" fmla="*/ 546889 w 869747"/>
              <a:gd name="connsiteY1" fmla="*/ 236817 h 535821"/>
              <a:gd name="connsiteX2" fmla="*/ 546889 w 869747"/>
              <a:gd name="connsiteY2" fmla="*/ 121688 h 535821"/>
              <a:gd name="connsiteX3" fmla="*/ 869747 w 869747"/>
              <a:gd name="connsiteY3" fmla="*/ 343664 h 535821"/>
              <a:gd name="connsiteX4" fmla="*/ 546889 w 869747"/>
              <a:gd name="connsiteY4" fmla="*/ 535821 h 535821"/>
              <a:gd name="connsiteX5" fmla="*/ 546889 w 869747"/>
              <a:gd name="connsiteY5" fmla="*/ 414270 h 535821"/>
              <a:gd name="connsiteX6" fmla="*/ 4505 w 869747"/>
              <a:gd name="connsiteY6" fmla="*/ 189049 h 535821"/>
              <a:gd name="connsiteX7" fmla="*/ 0 w 869747"/>
              <a:gd name="connsiteY7" fmla="*/ 0 h 535821"/>
              <a:gd name="connsiteX0" fmla="*/ 0 w 866434"/>
              <a:gd name="connsiteY0" fmla="*/ 0 h 530851"/>
              <a:gd name="connsiteX1" fmla="*/ 543576 w 866434"/>
              <a:gd name="connsiteY1" fmla="*/ 231847 h 530851"/>
              <a:gd name="connsiteX2" fmla="*/ 543576 w 866434"/>
              <a:gd name="connsiteY2" fmla="*/ 116718 h 530851"/>
              <a:gd name="connsiteX3" fmla="*/ 866434 w 866434"/>
              <a:gd name="connsiteY3" fmla="*/ 338694 h 530851"/>
              <a:gd name="connsiteX4" fmla="*/ 543576 w 866434"/>
              <a:gd name="connsiteY4" fmla="*/ 530851 h 530851"/>
              <a:gd name="connsiteX5" fmla="*/ 543576 w 866434"/>
              <a:gd name="connsiteY5" fmla="*/ 409300 h 530851"/>
              <a:gd name="connsiteX6" fmla="*/ 1192 w 866434"/>
              <a:gd name="connsiteY6" fmla="*/ 184079 h 530851"/>
              <a:gd name="connsiteX7" fmla="*/ 0 w 866434"/>
              <a:gd name="connsiteY7" fmla="*/ 0 h 530851"/>
              <a:gd name="connsiteX0" fmla="*/ 8760 w 865255"/>
              <a:gd name="connsiteY0" fmla="*/ 0 h 529194"/>
              <a:gd name="connsiteX1" fmla="*/ 542397 w 865255"/>
              <a:gd name="connsiteY1" fmla="*/ 230190 h 529194"/>
              <a:gd name="connsiteX2" fmla="*/ 542397 w 865255"/>
              <a:gd name="connsiteY2" fmla="*/ 115061 h 529194"/>
              <a:gd name="connsiteX3" fmla="*/ 865255 w 865255"/>
              <a:gd name="connsiteY3" fmla="*/ 337037 h 529194"/>
              <a:gd name="connsiteX4" fmla="*/ 542397 w 865255"/>
              <a:gd name="connsiteY4" fmla="*/ 529194 h 529194"/>
              <a:gd name="connsiteX5" fmla="*/ 542397 w 865255"/>
              <a:gd name="connsiteY5" fmla="*/ 407643 h 529194"/>
              <a:gd name="connsiteX6" fmla="*/ 13 w 865255"/>
              <a:gd name="connsiteY6" fmla="*/ 182422 h 529194"/>
              <a:gd name="connsiteX7" fmla="*/ 8760 w 865255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7643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7643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7643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4330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542 w 865320"/>
              <a:gd name="connsiteY0" fmla="*/ 0 h 529194"/>
              <a:gd name="connsiteX1" fmla="*/ 542462 w 865320"/>
              <a:gd name="connsiteY1" fmla="*/ 230190 h 529194"/>
              <a:gd name="connsiteX2" fmla="*/ 542462 w 865320"/>
              <a:gd name="connsiteY2" fmla="*/ 115061 h 529194"/>
              <a:gd name="connsiteX3" fmla="*/ 865320 w 865320"/>
              <a:gd name="connsiteY3" fmla="*/ 337037 h 529194"/>
              <a:gd name="connsiteX4" fmla="*/ 542462 w 865320"/>
              <a:gd name="connsiteY4" fmla="*/ 529194 h 529194"/>
              <a:gd name="connsiteX5" fmla="*/ 542462 w 865320"/>
              <a:gd name="connsiteY5" fmla="*/ 404330 h 529194"/>
              <a:gd name="connsiteX6" fmla="*/ 78 w 865320"/>
              <a:gd name="connsiteY6" fmla="*/ 182422 h 529194"/>
              <a:gd name="connsiteX7" fmla="*/ 542 w 865320"/>
              <a:gd name="connsiteY7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864778"/>
              <a:gd name="connsiteY0" fmla="*/ 0 h 529194"/>
              <a:gd name="connsiteX1" fmla="*/ 541920 w 864778"/>
              <a:gd name="connsiteY1" fmla="*/ 230190 h 529194"/>
              <a:gd name="connsiteX2" fmla="*/ 541920 w 864778"/>
              <a:gd name="connsiteY2" fmla="*/ 115061 h 529194"/>
              <a:gd name="connsiteX3" fmla="*/ 864778 w 864778"/>
              <a:gd name="connsiteY3" fmla="*/ 337037 h 529194"/>
              <a:gd name="connsiteX4" fmla="*/ 541920 w 864778"/>
              <a:gd name="connsiteY4" fmla="*/ 529194 h 529194"/>
              <a:gd name="connsiteX5" fmla="*/ 541920 w 864778"/>
              <a:gd name="connsiteY5" fmla="*/ 404330 h 529194"/>
              <a:gd name="connsiteX6" fmla="*/ 0 w 864778"/>
              <a:gd name="connsiteY6" fmla="*/ 0 h 529194"/>
              <a:gd name="connsiteX0" fmla="*/ 0 w 1068664"/>
              <a:gd name="connsiteY0" fmla="*/ 0 h 847067"/>
              <a:gd name="connsiteX1" fmla="*/ 745806 w 1068664"/>
              <a:gd name="connsiteY1" fmla="*/ 548063 h 847067"/>
              <a:gd name="connsiteX2" fmla="*/ 745806 w 1068664"/>
              <a:gd name="connsiteY2" fmla="*/ 432934 h 847067"/>
              <a:gd name="connsiteX3" fmla="*/ 1068664 w 1068664"/>
              <a:gd name="connsiteY3" fmla="*/ 654910 h 847067"/>
              <a:gd name="connsiteX4" fmla="*/ 745806 w 1068664"/>
              <a:gd name="connsiteY4" fmla="*/ 847067 h 847067"/>
              <a:gd name="connsiteX5" fmla="*/ 745806 w 1068664"/>
              <a:gd name="connsiteY5" fmla="*/ 722203 h 847067"/>
              <a:gd name="connsiteX6" fmla="*/ 0 w 1068664"/>
              <a:gd name="connsiteY6" fmla="*/ 0 h 847067"/>
              <a:gd name="connsiteX0" fmla="*/ 104950 w 1173614"/>
              <a:gd name="connsiteY0" fmla="*/ 0 h 847067"/>
              <a:gd name="connsiteX1" fmla="*/ 850756 w 1173614"/>
              <a:gd name="connsiteY1" fmla="*/ 548063 h 847067"/>
              <a:gd name="connsiteX2" fmla="*/ 850756 w 1173614"/>
              <a:gd name="connsiteY2" fmla="*/ 432934 h 847067"/>
              <a:gd name="connsiteX3" fmla="*/ 1173614 w 1173614"/>
              <a:gd name="connsiteY3" fmla="*/ 654910 h 847067"/>
              <a:gd name="connsiteX4" fmla="*/ 850756 w 1173614"/>
              <a:gd name="connsiteY4" fmla="*/ 847067 h 847067"/>
              <a:gd name="connsiteX5" fmla="*/ 850756 w 1173614"/>
              <a:gd name="connsiteY5" fmla="*/ 722203 h 847067"/>
              <a:gd name="connsiteX6" fmla="*/ 104950 w 1173614"/>
              <a:gd name="connsiteY6" fmla="*/ 0 h 847067"/>
              <a:gd name="connsiteX0" fmla="*/ 159166 w 1227830"/>
              <a:gd name="connsiteY0" fmla="*/ 0 h 847067"/>
              <a:gd name="connsiteX1" fmla="*/ 904972 w 1227830"/>
              <a:gd name="connsiteY1" fmla="*/ 548063 h 847067"/>
              <a:gd name="connsiteX2" fmla="*/ 904972 w 1227830"/>
              <a:gd name="connsiteY2" fmla="*/ 432934 h 847067"/>
              <a:gd name="connsiteX3" fmla="*/ 1227830 w 1227830"/>
              <a:gd name="connsiteY3" fmla="*/ 654910 h 847067"/>
              <a:gd name="connsiteX4" fmla="*/ 904972 w 1227830"/>
              <a:gd name="connsiteY4" fmla="*/ 847067 h 847067"/>
              <a:gd name="connsiteX5" fmla="*/ 904972 w 1227830"/>
              <a:gd name="connsiteY5" fmla="*/ 722203 h 847067"/>
              <a:gd name="connsiteX6" fmla="*/ 159166 w 1227830"/>
              <a:gd name="connsiteY6" fmla="*/ 0 h 847067"/>
              <a:gd name="connsiteX0" fmla="*/ 159166 w 1227830"/>
              <a:gd name="connsiteY0" fmla="*/ 0 h 847067"/>
              <a:gd name="connsiteX1" fmla="*/ 904972 w 1227830"/>
              <a:gd name="connsiteY1" fmla="*/ 548063 h 847067"/>
              <a:gd name="connsiteX2" fmla="*/ 904972 w 1227830"/>
              <a:gd name="connsiteY2" fmla="*/ 432934 h 847067"/>
              <a:gd name="connsiteX3" fmla="*/ 1227830 w 1227830"/>
              <a:gd name="connsiteY3" fmla="*/ 654910 h 847067"/>
              <a:gd name="connsiteX4" fmla="*/ 904972 w 1227830"/>
              <a:gd name="connsiteY4" fmla="*/ 847067 h 847067"/>
              <a:gd name="connsiteX5" fmla="*/ 904972 w 1227830"/>
              <a:gd name="connsiteY5" fmla="*/ 722203 h 847067"/>
              <a:gd name="connsiteX6" fmla="*/ 159166 w 1227830"/>
              <a:gd name="connsiteY6" fmla="*/ 0 h 847067"/>
              <a:gd name="connsiteX0" fmla="*/ 159166 w 1227830"/>
              <a:gd name="connsiteY0" fmla="*/ 0 h 847067"/>
              <a:gd name="connsiteX1" fmla="*/ 904972 w 1227830"/>
              <a:gd name="connsiteY1" fmla="*/ 548063 h 847067"/>
              <a:gd name="connsiteX2" fmla="*/ 904972 w 1227830"/>
              <a:gd name="connsiteY2" fmla="*/ 432934 h 847067"/>
              <a:gd name="connsiteX3" fmla="*/ 1227830 w 1227830"/>
              <a:gd name="connsiteY3" fmla="*/ 654910 h 847067"/>
              <a:gd name="connsiteX4" fmla="*/ 904972 w 1227830"/>
              <a:gd name="connsiteY4" fmla="*/ 847067 h 847067"/>
              <a:gd name="connsiteX5" fmla="*/ 904972 w 1227830"/>
              <a:gd name="connsiteY5" fmla="*/ 722203 h 847067"/>
              <a:gd name="connsiteX6" fmla="*/ 159166 w 1227830"/>
              <a:gd name="connsiteY6" fmla="*/ 0 h 847067"/>
              <a:gd name="connsiteX0" fmla="*/ 159166 w 1227830"/>
              <a:gd name="connsiteY0" fmla="*/ 0 h 847067"/>
              <a:gd name="connsiteX1" fmla="*/ 904972 w 1227830"/>
              <a:gd name="connsiteY1" fmla="*/ 548063 h 847067"/>
              <a:gd name="connsiteX2" fmla="*/ 904972 w 1227830"/>
              <a:gd name="connsiteY2" fmla="*/ 432934 h 847067"/>
              <a:gd name="connsiteX3" fmla="*/ 1227830 w 1227830"/>
              <a:gd name="connsiteY3" fmla="*/ 654910 h 847067"/>
              <a:gd name="connsiteX4" fmla="*/ 904972 w 1227830"/>
              <a:gd name="connsiteY4" fmla="*/ 847067 h 847067"/>
              <a:gd name="connsiteX5" fmla="*/ 904972 w 1227830"/>
              <a:gd name="connsiteY5" fmla="*/ 722203 h 847067"/>
              <a:gd name="connsiteX6" fmla="*/ 159166 w 1227830"/>
              <a:gd name="connsiteY6" fmla="*/ 0 h 847067"/>
              <a:gd name="connsiteX0" fmla="*/ 164422 w 1233086"/>
              <a:gd name="connsiteY0" fmla="*/ 0 h 847067"/>
              <a:gd name="connsiteX1" fmla="*/ 910228 w 1233086"/>
              <a:gd name="connsiteY1" fmla="*/ 548063 h 847067"/>
              <a:gd name="connsiteX2" fmla="*/ 910228 w 1233086"/>
              <a:gd name="connsiteY2" fmla="*/ 432934 h 847067"/>
              <a:gd name="connsiteX3" fmla="*/ 1233086 w 1233086"/>
              <a:gd name="connsiteY3" fmla="*/ 654910 h 847067"/>
              <a:gd name="connsiteX4" fmla="*/ 910228 w 1233086"/>
              <a:gd name="connsiteY4" fmla="*/ 847067 h 847067"/>
              <a:gd name="connsiteX5" fmla="*/ 910228 w 1233086"/>
              <a:gd name="connsiteY5" fmla="*/ 722203 h 847067"/>
              <a:gd name="connsiteX6" fmla="*/ 164422 w 1233086"/>
              <a:gd name="connsiteY6" fmla="*/ 0 h 847067"/>
              <a:gd name="connsiteX0" fmla="*/ 164422 w 1233086"/>
              <a:gd name="connsiteY0" fmla="*/ 0 h 847067"/>
              <a:gd name="connsiteX1" fmla="*/ 910228 w 1233086"/>
              <a:gd name="connsiteY1" fmla="*/ 548063 h 847067"/>
              <a:gd name="connsiteX2" fmla="*/ 910228 w 1233086"/>
              <a:gd name="connsiteY2" fmla="*/ 432934 h 847067"/>
              <a:gd name="connsiteX3" fmla="*/ 1233086 w 1233086"/>
              <a:gd name="connsiteY3" fmla="*/ 654910 h 847067"/>
              <a:gd name="connsiteX4" fmla="*/ 910228 w 1233086"/>
              <a:gd name="connsiteY4" fmla="*/ 847067 h 847067"/>
              <a:gd name="connsiteX5" fmla="*/ 910228 w 1233086"/>
              <a:gd name="connsiteY5" fmla="*/ 722203 h 847067"/>
              <a:gd name="connsiteX6" fmla="*/ 164422 w 1233086"/>
              <a:gd name="connsiteY6" fmla="*/ 0 h 847067"/>
              <a:gd name="connsiteX0" fmla="*/ 191908 w 1260572"/>
              <a:gd name="connsiteY0" fmla="*/ 0 h 847067"/>
              <a:gd name="connsiteX1" fmla="*/ 937714 w 1260572"/>
              <a:gd name="connsiteY1" fmla="*/ 548063 h 847067"/>
              <a:gd name="connsiteX2" fmla="*/ 937714 w 1260572"/>
              <a:gd name="connsiteY2" fmla="*/ 432934 h 847067"/>
              <a:gd name="connsiteX3" fmla="*/ 1260572 w 1260572"/>
              <a:gd name="connsiteY3" fmla="*/ 654910 h 847067"/>
              <a:gd name="connsiteX4" fmla="*/ 937714 w 1260572"/>
              <a:gd name="connsiteY4" fmla="*/ 847067 h 847067"/>
              <a:gd name="connsiteX5" fmla="*/ 937714 w 1260572"/>
              <a:gd name="connsiteY5" fmla="*/ 722203 h 847067"/>
              <a:gd name="connsiteX6" fmla="*/ 191908 w 1260572"/>
              <a:gd name="connsiteY6" fmla="*/ 0 h 847067"/>
              <a:gd name="connsiteX0" fmla="*/ 191908 w 1260572"/>
              <a:gd name="connsiteY0" fmla="*/ 0 h 847067"/>
              <a:gd name="connsiteX1" fmla="*/ 937714 w 1260572"/>
              <a:gd name="connsiteY1" fmla="*/ 548063 h 847067"/>
              <a:gd name="connsiteX2" fmla="*/ 937714 w 1260572"/>
              <a:gd name="connsiteY2" fmla="*/ 432934 h 847067"/>
              <a:gd name="connsiteX3" fmla="*/ 1260572 w 1260572"/>
              <a:gd name="connsiteY3" fmla="*/ 654910 h 847067"/>
              <a:gd name="connsiteX4" fmla="*/ 937714 w 1260572"/>
              <a:gd name="connsiteY4" fmla="*/ 847067 h 847067"/>
              <a:gd name="connsiteX5" fmla="*/ 937714 w 1260572"/>
              <a:gd name="connsiteY5" fmla="*/ 722203 h 847067"/>
              <a:gd name="connsiteX6" fmla="*/ 191908 w 1260572"/>
              <a:gd name="connsiteY6" fmla="*/ 0 h 847067"/>
              <a:gd name="connsiteX0" fmla="*/ 191908 w 1260572"/>
              <a:gd name="connsiteY0" fmla="*/ 0 h 847067"/>
              <a:gd name="connsiteX1" fmla="*/ 937714 w 1260572"/>
              <a:gd name="connsiteY1" fmla="*/ 548063 h 847067"/>
              <a:gd name="connsiteX2" fmla="*/ 937714 w 1260572"/>
              <a:gd name="connsiteY2" fmla="*/ 432934 h 847067"/>
              <a:gd name="connsiteX3" fmla="*/ 1260572 w 1260572"/>
              <a:gd name="connsiteY3" fmla="*/ 654910 h 847067"/>
              <a:gd name="connsiteX4" fmla="*/ 937714 w 1260572"/>
              <a:gd name="connsiteY4" fmla="*/ 847067 h 847067"/>
              <a:gd name="connsiteX5" fmla="*/ 937714 w 1260572"/>
              <a:gd name="connsiteY5" fmla="*/ 722203 h 847067"/>
              <a:gd name="connsiteX6" fmla="*/ 191908 w 1260572"/>
              <a:gd name="connsiteY6" fmla="*/ 0 h 847067"/>
              <a:gd name="connsiteX0" fmla="*/ 189193 w 1257857"/>
              <a:gd name="connsiteY0" fmla="*/ 0 h 847067"/>
              <a:gd name="connsiteX1" fmla="*/ 934999 w 1257857"/>
              <a:gd name="connsiteY1" fmla="*/ 548063 h 847067"/>
              <a:gd name="connsiteX2" fmla="*/ 934999 w 1257857"/>
              <a:gd name="connsiteY2" fmla="*/ 432934 h 847067"/>
              <a:gd name="connsiteX3" fmla="*/ 1257857 w 1257857"/>
              <a:gd name="connsiteY3" fmla="*/ 654910 h 847067"/>
              <a:gd name="connsiteX4" fmla="*/ 934999 w 1257857"/>
              <a:gd name="connsiteY4" fmla="*/ 847067 h 847067"/>
              <a:gd name="connsiteX5" fmla="*/ 934999 w 1257857"/>
              <a:gd name="connsiteY5" fmla="*/ 722203 h 847067"/>
              <a:gd name="connsiteX6" fmla="*/ 189193 w 1257857"/>
              <a:gd name="connsiteY6" fmla="*/ 0 h 847067"/>
              <a:gd name="connsiteX0" fmla="*/ 199275 w 1267939"/>
              <a:gd name="connsiteY0" fmla="*/ 0 h 847067"/>
              <a:gd name="connsiteX1" fmla="*/ 945081 w 1267939"/>
              <a:gd name="connsiteY1" fmla="*/ 548063 h 847067"/>
              <a:gd name="connsiteX2" fmla="*/ 945081 w 1267939"/>
              <a:gd name="connsiteY2" fmla="*/ 432934 h 847067"/>
              <a:gd name="connsiteX3" fmla="*/ 1267939 w 1267939"/>
              <a:gd name="connsiteY3" fmla="*/ 654910 h 847067"/>
              <a:gd name="connsiteX4" fmla="*/ 945081 w 1267939"/>
              <a:gd name="connsiteY4" fmla="*/ 847067 h 847067"/>
              <a:gd name="connsiteX5" fmla="*/ 945081 w 1267939"/>
              <a:gd name="connsiteY5" fmla="*/ 722203 h 847067"/>
              <a:gd name="connsiteX6" fmla="*/ 199275 w 1267939"/>
              <a:gd name="connsiteY6" fmla="*/ 0 h 847067"/>
              <a:gd name="connsiteX0" fmla="*/ 199275 w 1267939"/>
              <a:gd name="connsiteY0" fmla="*/ 0 h 847067"/>
              <a:gd name="connsiteX1" fmla="*/ 945081 w 1267939"/>
              <a:gd name="connsiteY1" fmla="*/ 548063 h 847067"/>
              <a:gd name="connsiteX2" fmla="*/ 945081 w 1267939"/>
              <a:gd name="connsiteY2" fmla="*/ 432934 h 847067"/>
              <a:gd name="connsiteX3" fmla="*/ 1267939 w 1267939"/>
              <a:gd name="connsiteY3" fmla="*/ 654910 h 847067"/>
              <a:gd name="connsiteX4" fmla="*/ 945081 w 1267939"/>
              <a:gd name="connsiteY4" fmla="*/ 847067 h 847067"/>
              <a:gd name="connsiteX5" fmla="*/ 945081 w 1267939"/>
              <a:gd name="connsiteY5" fmla="*/ 722203 h 847067"/>
              <a:gd name="connsiteX6" fmla="*/ 199275 w 1267939"/>
              <a:gd name="connsiteY6" fmla="*/ 0 h 847067"/>
              <a:gd name="connsiteX0" fmla="*/ 218199 w 1286863"/>
              <a:gd name="connsiteY0" fmla="*/ 0 h 847067"/>
              <a:gd name="connsiteX1" fmla="*/ 964005 w 1286863"/>
              <a:gd name="connsiteY1" fmla="*/ 548063 h 847067"/>
              <a:gd name="connsiteX2" fmla="*/ 964005 w 1286863"/>
              <a:gd name="connsiteY2" fmla="*/ 432934 h 847067"/>
              <a:gd name="connsiteX3" fmla="*/ 1286863 w 1286863"/>
              <a:gd name="connsiteY3" fmla="*/ 654910 h 847067"/>
              <a:gd name="connsiteX4" fmla="*/ 964005 w 1286863"/>
              <a:gd name="connsiteY4" fmla="*/ 847067 h 847067"/>
              <a:gd name="connsiteX5" fmla="*/ 964005 w 1286863"/>
              <a:gd name="connsiteY5" fmla="*/ 722203 h 847067"/>
              <a:gd name="connsiteX6" fmla="*/ 218199 w 1286863"/>
              <a:gd name="connsiteY6" fmla="*/ 0 h 847067"/>
              <a:gd name="connsiteX0" fmla="*/ 218199 w 1286863"/>
              <a:gd name="connsiteY0" fmla="*/ 0 h 847067"/>
              <a:gd name="connsiteX1" fmla="*/ 964005 w 1286863"/>
              <a:gd name="connsiteY1" fmla="*/ 548063 h 847067"/>
              <a:gd name="connsiteX2" fmla="*/ 964005 w 1286863"/>
              <a:gd name="connsiteY2" fmla="*/ 432934 h 847067"/>
              <a:gd name="connsiteX3" fmla="*/ 1286863 w 1286863"/>
              <a:gd name="connsiteY3" fmla="*/ 654910 h 847067"/>
              <a:gd name="connsiteX4" fmla="*/ 964005 w 1286863"/>
              <a:gd name="connsiteY4" fmla="*/ 847067 h 847067"/>
              <a:gd name="connsiteX5" fmla="*/ 964005 w 1286863"/>
              <a:gd name="connsiteY5" fmla="*/ 722203 h 847067"/>
              <a:gd name="connsiteX6" fmla="*/ 218199 w 1286863"/>
              <a:gd name="connsiteY6" fmla="*/ 0 h 847067"/>
              <a:gd name="connsiteX0" fmla="*/ 228095 w 1296759"/>
              <a:gd name="connsiteY0" fmla="*/ 0 h 847067"/>
              <a:gd name="connsiteX1" fmla="*/ 973901 w 1296759"/>
              <a:gd name="connsiteY1" fmla="*/ 548063 h 847067"/>
              <a:gd name="connsiteX2" fmla="*/ 973901 w 1296759"/>
              <a:gd name="connsiteY2" fmla="*/ 432934 h 847067"/>
              <a:gd name="connsiteX3" fmla="*/ 1296759 w 1296759"/>
              <a:gd name="connsiteY3" fmla="*/ 654910 h 847067"/>
              <a:gd name="connsiteX4" fmla="*/ 973901 w 1296759"/>
              <a:gd name="connsiteY4" fmla="*/ 847067 h 847067"/>
              <a:gd name="connsiteX5" fmla="*/ 973901 w 1296759"/>
              <a:gd name="connsiteY5" fmla="*/ 722203 h 847067"/>
              <a:gd name="connsiteX6" fmla="*/ 228095 w 1296759"/>
              <a:gd name="connsiteY6" fmla="*/ 0 h 847067"/>
              <a:gd name="connsiteX0" fmla="*/ 228095 w 1296759"/>
              <a:gd name="connsiteY0" fmla="*/ 0 h 847067"/>
              <a:gd name="connsiteX1" fmla="*/ 973901 w 1296759"/>
              <a:gd name="connsiteY1" fmla="*/ 548063 h 847067"/>
              <a:gd name="connsiteX2" fmla="*/ 973901 w 1296759"/>
              <a:gd name="connsiteY2" fmla="*/ 432934 h 847067"/>
              <a:gd name="connsiteX3" fmla="*/ 1296759 w 1296759"/>
              <a:gd name="connsiteY3" fmla="*/ 654910 h 847067"/>
              <a:gd name="connsiteX4" fmla="*/ 973901 w 1296759"/>
              <a:gd name="connsiteY4" fmla="*/ 847067 h 847067"/>
              <a:gd name="connsiteX5" fmla="*/ 973901 w 1296759"/>
              <a:gd name="connsiteY5" fmla="*/ 722203 h 847067"/>
              <a:gd name="connsiteX6" fmla="*/ 228095 w 1296759"/>
              <a:gd name="connsiteY6" fmla="*/ 0 h 847067"/>
              <a:gd name="connsiteX0" fmla="*/ 240971 w 1309635"/>
              <a:gd name="connsiteY0" fmla="*/ 0 h 847067"/>
              <a:gd name="connsiteX1" fmla="*/ 986777 w 1309635"/>
              <a:gd name="connsiteY1" fmla="*/ 548063 h 847067"/>
              <a:gd name="connsiteX2" fmla="*/ 986777 w 1309635"/>
              <a:gd name="connsiteY2" fmla="*/ 432934 h 847067"/>
              <a:gd name="connsiteX3" fmla="*/ 1309635 w 1309635"/>
              <a:gd name="connsiteY3" fmla="*/ 654910 h 847067"/>
              <a:gd name="connsiteX4" fmla="*/ 986777 w 1309635"/>
              <a:gd name="connsiteY4" fmla="*/ 847067 h 847067"/>
              <a:gd name="connsiteX5" fmla="*/ 986777 w 1309635"/>
              <a:gd name="connsiteY5" fmla="*/ 722203 h 847067"/>
              <a:gd name="connsiteX6" fmla="*/ 240971 w 1309635"/>
              <a:gd name="connsiteY6" fmla="*/ 0 h 847067"/>
              <a:gd name="connsiteX0" fmla="*/ 240971 w 1309635"/>
              <a:gd name="connsiteY0" fmla="*/ 0 h 847067"/>
              <a:gd name="connsiteX1" fmla="*/ 986777 w 1309635"/>
              <a:gd name="connsiteY1" fmla="*/ 548063 h 847067"/>
              <a:gd name="connsiteX2" fmla="*/ 986777 w 1309635"/>
              <a:gd name="connsiteY2" fmla="*/ 432934 h 847067"/>
              <a:gd name="connsiteX3" fmla="*/ 1309635 w 1309635"/>
              <a:gd name="connsiteY3" fmla="*/ 654910 h 847067"/>
              <a:gd name="connsiteX4" fmla="*/ 986777 w 1309635"/>
              <a:gd name="connsiteY4" fmla="*/ 847067 h 847067"/>
              <a:gd name="connsiteX5" fmla="*/ 986777 w 1309635"/>
              <a:gd name="connsiteY5" fmla="*/ 722203 h 847067"/>
              <a:gd name="connsiteX6" fmla="*/ 240971 w 1309635"/>
              <a:gd name="connsiteY6" fmla="*/ 0 h 847067"/>
              <a:gd name="connsiteX0" fmla="*/ 216788 w 1285452"/>
              <a:gd name="connsiteY0" fmla="*/ 0 h 847067"/>
              <a:gd name="connsiteX1" fmla="*/ 962594 w 1285452"/>
              <a:gd name="connsiteY1" fmla="*/ 548063 h 847067"/>
              <a:gd name="connsiteX2" fmla="*/ 962594 w 1285452"/>
              <a:gd name="connsiteY2" fmla="*/ 432934 h 847067"/>
              <a:gd name="connsiteX3" fmla="*/ 1285452 w 1285452"/>
              <a:gd name="connsiteY3" fmla="*/ 654910 h 847067"/>
              <a:gd name="connsiteX4" fmla="*/ 962594 w 1285452"/>
              <a:gd name="connsiteY4" fmla="*/ 847067 h 847067"/>
              <a:gd name="connsiteX5" fmla="*/ 962594 w 1285452"/>
              <a:gd name="connsiteY5" fmla="*/ 722203 h 847067"/>
              <a:gd name="connsiteX6" fmla="*/ 216788 w 1285452"/>
              <a:gd name="connsiteY6" fmla="*/ 0 h 847067"/>
              <a:gd name="connsiteX0" fmla="*/ 247705 w 1316369"/>
              <a:gd name="connsiteY0" fmla="*/ 0 h 847067"/>
              <a:gd name="connsiteX1" fmla="*/ 993511 w 1316369"/>
              <a:gd name="connsiteY1" fmla="*/ 548063 h 847067"/>
              <a:gd name="connsiteX2" fmla="*/ 993511 w 1316369"/>
              <a:gd name="connsiteY2" fmla="*/ 432934 h 847067"/>
              <a:gd name="connsiteX3" fmla="*/ 1316369 w 1316369"/>
              <a:gd name="connsiteY3" fmla="*/ 654910 h 847067"/>
              <a:gd name="connsiteX4" fmla="*/ 993511 w 1316369"/>
              <a:gd name="connsiteY4" fmla="*/ 847067 h 847067"/>
              <a:gd name="connsiteX5" fmla="*/ 993511 w 1316369"/>
              <a:gd name="connsiteY5" fmla="*/ 722203 h 847067"/>
              <a:gd name="connsiteX6" fmla="*/ 247705 w 1316369"/>
              <a:gd name="connsiteY6" fmla="*/ 0 h 847067"/>
              <a:gd name="connsiteX0" fmla="*/ 263849 w 1278538"/>
              <a:gd name="connsiteY0" fmla="*/ 0 h 870403"/>
              <a:gd name="connsiteX1" fmla="*/ 955680 w 1278538"/>
              <a:gd name="connsiteY1" fmla="*/ 571399 h 870403"/>
              <a:gd name="connsiteX2" fmla="*/ 955680 w 1278538"/>
              <a:gd name="connsiteY2" fmla="*/ 456270 h 870403"/>
              <a:gd name="connsiteX3" fmla="*/ 1278538 w 1278538"/>
              <a:gd name="connsiteY3" fmla="*/ 678246 h 870403"/>
              <a:gd name="connsiteX4" fmla="*/ 955680 w 1278538"/>
              <a:gd name="connsiteY4" fmla="*/ 870403 h 870403"/>
              <a:gd name="connsiteX5" fmla="*/ 955680 w 1278538"/>
              <a:gd name="connsiteY5" fmla="*/ 745539 h 870403"/>
              <a:gd name="connsiteX6" fmla="*/ 263849 w 1278538"/>
              <a:gd name="connsiteY6" fmla="*/ 0 h 870403"/>
              <a:gd name="connsiteX0" fmla="*/ 296024 w 1310713"/>
              <a:gd name="connsiteY0" fmla="*/ 0 h 870403"/>
              <a:gd name="connsiteX1" fmla="*/ 987855 w 1310713"/>
              <a:gd name="connsiteY1" fmla="*/ 571399 h 870403"/>
              <a:gd name="connsiteX2" fmla="*/ 987855 w 1310713"/>
              <a:gd name="connsiteY2" fmla="*/ 456270 h 870403"/>
              <a:gd name="connsiteX3" fmla="*/ 1310713 w 1310713"/>
              <a:gd name="connsiteY3" fmla="*/ 678246 h 870403"/>
              <a:gd name="connsiteX4" fmla="*/ 987855 w 1310713"/>
              <a:gd name="connsiteY4" fmla="*/ 870403 h 870403"/>
              <a:gd name="connsiteX5" fmla="*/ 987855 w 1310713"/>
              <a:gd name="connsiteY5" fmla="*/ 745539 h 870403"/>
              <a:gd name="connsiteX6" fmla="*/ 296024 w 1310713"/>
              <a:gd name="connsiteY6" fmla="*/ 0 h 870403"/>
              <a:gd name="connsiteX0" fmla="*/ 309344 w 1324033"/>
              <a:gd name="connsiteY0" fmla="*/ 0 h 870403"/>
              <a:gd name="connsiteX1" fmla="*/ 1001175 w 1324033"/>
              <a:gd name="connsiteY1" fmla="*/ 571399 h 870403"/>
              <a:gd name="connsiteX2" fmla="*/ 1001175 w 1324033"/>
              <a:gd name="connsiteY2" fmla="*/ 456270 h 870403"/>
              <a:gd name="connsiteX3" fmla="*/ 1324033 w 1324033"/>
              <a:gd name="connsiteY3" fmla="*/ 678246 h 870403"/>
              <a:gd name="connsiteX4" fmla="*/ 1001175 w 1324033"/>
              <a:gd name="connsiteY4" fmla="*/ 870403 h 870403"/>
              <a:gd name="connsiteX5" fmla="*/ 1001175 w 1324033"/>
              <a:gd name="connsiteY5" fmla="*/ 745539 h 870403"/>
              <a:gd name="connsiteX6" fmla="*/ 309344 w 1324033"/>
              <a:gd name="connsiteY6" fmla="*/ 0 h 870403"/>
              <a:gd name="connsiteX0" fmla="*/ 309344 w 1324033"/>
              <a:gd name="connsiteY0" fmla="*/ 0 h 870403"/>
              <a:gd name="connsiteX1" fmla="*/ 1001175 w 1324033"/>
              <a:gd name="connsiteY1" fmla="*/ 571399 h 870403"/>
              <a:gd name="connsiteX2" fmla="*/ 1001175 w 1324033"/>
              <a:gd name="connsiteY2" fmla="*/ 456270 h 870403"/>
              <a:gd name="connsiteX3" fmla="*/ 1324033 w 1324033"/>
              <a:gd name="connsiteY3" fmla="*/ 678246 h 870403"/>
              <a:gd name="connsiteX4" fmla="*/ 1001175 w 1324033"/>
              <a:gd name="connsiteY4" fmla="*/ 870403 h 870403"/>
              <a:gd name="connsiteX5" fmla="*/ 1001175 w 1324033"/>
              <a:gd name="connsiteY5" fmla="*/ 745539 h 870403"/>
              <a:gd name="connsiteX6" fmla="*/ 309344 w 1324033"/>
              <a:gd name="connsiteY6" fmla="*/ 0 h 870403"/>
              <a:gd name="connsiteX0" fmla="*/ 309344 w 1324033"/>
              <a:gd name="connsiteY0" fmla="*/ 0 h 870403"/>
              <a:gd name="connsiteX1" fmla="*/ 1001175 w 1324033"/>
              <a:gd name="connsiteY1" fmla="*/ 571399 h 870403"/>
              <a:gd name="connsiteX2" fmla="*/ 1001175 w 1324033"/>
              <a:gd name="connsiteY2" fmla="*/ 456270 h 870403"/>
              <a:gd name="connsiteX3" fmla="*/ 1324033 w 1324033"/>
              <a:gd name="connsiteY3" fmla="*/ 678246 h 870403"/>
              <a:gd name="connsiteX4" fmla="*/ 1001175 w 1324033"/>
              <a:gd name="connsiteY4" fmla="*/ 870403 h 870403"/>
              <a:gd name="connsiteX5" fmla="*/ 1001175 w 1324033"/>
              <a:gd name="connsiteY5" fmla="*/ 745539 h 870403"/>
              <a:gd name="connsiteX6" fmla="*/ 309344 w 1324033"/>
              <a:gd name="connsiteY6" fmla="*/ 0 h 870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24033" h="870403">
                <a:moveTo>
                  <a:pt x="309344" y="0"/>
                </a:moveTo>
                <a:cubicBezTo>
                  <a:pt x="-192633" y="329894"/>
                  <a:pt x="158911" y="562386"/>
                  <a:pt x="1001175" y="571399"/>
                </a:cubicBezTo>
                <a:lnTo>
                  <a:pt x="1001175" y="456270"/>
                </a:lnTo>
                <a:lnTo>
                  <a:pt x="1324033" y="678246"/>
                </a:lnTo>
                <a:lnTo>
                  <a:pt x="1001175" y="870403"/>
                </a:lnTo>
                <a:lnTo>
                  <a:pt x="1001175" y="745539"/>
                </a:lnTo>
                <a:cubicBezTo>
                  <a:pt x="-130178" y="724287"/>
                  <a:pt x="-213812" y="174713"/>
                  <a:pt x="30934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5000">
                <a:schemeClr val="bg1">
                  <a:lumMod val="85000"/>
                </a:schemeClr>
              </a:gs>
              <a:gs pos="98958">
                <a:schemeClr val="bg1"/>
              </a:gs>
            </a:gsLst>
            <a:lin ang="1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90" name="円/楕円 89"/>
          <p:cNvSpPr/>
          <p:nvPr/>
        </p:nvSpPr>
        <p:spPr>
          <a:xfrm>
            <a:off x="6788742" y="1700681"/>
            <a:ext cx="2081356" cy="2115792"/>
          </a:xfrm>
          <a:prstGeom prst="ellipse">
            <a:avLst/>
          </a:prstGeom>
          <a:noFill/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92" name="フリーフォーム 91"/>
          <p:cNvSpPr/>
          <p:nvPr/>
        </p:nvSpPr>
        <p:spPr>
          <a:xfrm>
            <a:off x="2123212" y="1918591"/>
            <a:ext cx="3344861" cy="1870633"/>
          </a:xfrm>
          <a:custGeom>
            <a:avLst/>
            <a:gdLst>
              <a:gd name="connsiteX0" fmla="*/ 1645952 w 3344861"/>
              <a:gd name="connsiteY0" fmla="*/ 0 h 1870633"/>
              <a:gd name="connsiteX1" fmla="*/ 1645952 w 3344861"/>
              <a:gd name="connsiteY1" fmla="*/ 57700 h 1870633"/>
              <a:gd name="connsiteX2" fmla="*/ 1575529 w 3344861"/>
              <a:gd name="connsiteY2" fmla="*/ 71121 h 1870633"/>
              <a:gd name="connsiteX3" fmla="*/ 240774 w 3344861"/>
              <a:gd name="connsiteY3" fmla="*/ 741754 h 1870633"/>
              <a:gd name="connsiteX4" fmla="*/ 2834587 w 3344861"/>
              <a:gd name="connsiteY4" fmla="*/ 1288149 h 1870633"/>
              <a:gd name="connsiteX5" fmla="*/ 2841398 w 3344861"/>
              <a:gd name="connsiteY5" fmla="*/ 1073035 h 1870633"/>
              <a:gd name="connsiteX6" fmla="*/ 3344861 w 3344861"/>
              <a:gd name="connsiteY6" fmla="*/ 1481993 h 1870633"/>
              <a:gd name="connsiteX7" fmla="*/ 2841402 w 3344861"/>
              <a:gd name="connsiteY7" fmla="*/ 1870633 h 1870633"/>
              <a:gd name="connsiteX8" fmla="*/ 2832736 w 3344861"/>
              <a:gd name="connsiteY8" fmla="*/ 1612466 h 1870633"/>
              <a:gd name="connsiteX9" fmla="*/ 14 w 3344861"/>
              <a:gd name="connsiteY9" fmla="*/ 753181 h 1870633"/>
              <a:gd name="connsiteX10" fmla="*/ 1632999 w 3344861"/>
              <a:gd name="connsiteY10" fmla="*/ 1680 h 1870633"/>
              <a:gd name="connsiteX11" fmla="*/ 1645952 w 3344861"/>
              <a:gd name="connsiteY11" fmla="*/ 0 h 187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44861" h="1870633">
                <a:moveTo>
                  <a:pt x="1645952" y="0"/>
                </a:moveTo>
                <a:lnTo>
                  <a:pt x="1645952" y="57700"/>
                </a:lnTo>
                <a:lnTo>
                  <a:pt x="1575529" y="71121"/>
                </a:lnTo>
                <a:cubicBezTo>
                  <a:pt x="777678" y="235289"/>
                  <a:pt x="225569" y="474262"/>
                  <a:pt x="240774" y="741754"/>
                </a:cubicBezTo>
                <a:cubicBezTo>
                  <a:pt x="265101" y="1169742"/>
                  <a:pt x="1780220" y="1286819"/>
                  <a:pt x="2834587" y="1288149"/>
                </a:cubicBezTo>
                <a:cubicBezTo>
                  <a:pt x="2836856" y="1216444"/>
                  <a:pt x="2839129" y="1144740"/>
                  <a:pt x="2841398" y="1073035"/>
                </a:cubicBezTo>
                <a:lnTo>
                  <a:pt x="3344861" y="1481993"/>
                </a:lnTo>
                <a:lnTo>
                  <a:pt x="2841402" y="1870633"/>
                </a:lnTo>
                <a:cubicBezTo>
                  <a:pt x="2838515" y="1784578"/>
                  <a:pt x="2835624" y="1698521"/>
                  <a:pt x="2832736" y="1612466"/>
                </a:cubicBezTo>
                <a:cubicBezTo>
                  <a:pt x="1149562" y="1602829"/>
                  <a:pt x="-4640" y="1283599"/>
                  <a:pt x="14" y="753181"/>
                </a:cubicBezTo>
                <a:cubicBezTo>
                  <a:pt x="3213" y="388519"/>
                  <a:pt x="631066" y="144994"/>
                  <a:pt x="1632999" y="1680"/>
                </a:cubicBezTo>
                <a:lnTo>
                  <a:pt x="1645952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93" name="フリーフォーム 92"/>
          <p:cNvSpPr/>
          <p:nvPr/>
        </p:nvSpPr>
        <p:spPr>
          <a:xfrm rot="10800000">
            <a:off x="3390648" y="1556668"/>
            <a:ext cx="3480573" cy="1931612"/>
          </a:xfrm>
          <a:custGeom>
            <a:avLst/>
            <a:gdLst>
              <a:gd name="connsiteX0" fmla="*/ 2956687 w 3480573"/>
              <a:gd name="connsiteY0" fmla="*/ 1931612 h 1931612"/>
              <a:gd name="connsiteX1" fmla="*/ 2947670 w 3480573"/>
              <a:gd name="connsiteY1" fmla="*/ 1660904 h 1931612"/>
              <a:gd name="connsiteX2" fmla="*/ 15 w 3480573"/>
              <a:gd name="connsiteY2" fmla="*/ 759880 h 1931612"/>
              <a:gd name="connsiteX3" fmla="*/ 1508396 w 3480573"/>
              <a:gd name="connsiteY3" fmla="*/ 1288 h 1931612"/>
              <a:gd name="connsiteX4" fmla="*/ 1516754 w 3480573"/>
              <a:gd name="connsiteY4" fmla="*/ 0 h 1931612"/>
              <a:gd name="connsiteX5" fmla="*/ 1403148 w 3480573"/>
              <a:gd name="connsiteY5" fmla="*/ 87697 h 1931612"/>
              <a:gd name="connsiteX6" fmla="*/ 1412732 w 3480573"/>
              <a:gd name="connsiteY6" fmla="*/ 95482 h 1931612"/>
              <a:gd name="connsiteX7" fmla="*/ 1383882 w 3480573"/>
              <a:gd name="connsiteY7" fmla="*/ 102156 h 1931612"/>
              <a:gd name="connsiteX8" fmla="*/ 250544 w 3480573"/>
              <a:gd name="connsiteY8" fmla="*/ 747897 h 1931612"/>
              <a:gd name="connsiteX9" fmla="*/ 2949596 w 3480573"/>
              <a:gd name="connsiteY9" fmla="*/ 1320834 h 1931612"/>
              <a:gd name="connsiteX10" fmla="*/ 2956683 w 3480573"/>
              <a:gd name="connsiteY10" fmla="*/ 1095270 h 1931612"/>
              <a:gd name="connsiteX11" fmla="*/ 3480573 w 3480573"/>
              <a:gd name="connsiteY11" fmla="*/ 1524093 h 1931612"/>
              <a:gd name="connsiteX12" fmla="*/ 2956687 w 3480573"/>
              <a:gd name="connsiteY12" fmla="*/ 1931612 h 193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80573" h="1931612">
                <a:moveTo>
                  <a:pt x="2956687" y="1931612"/>
                </a:moveTo>
                <a:cubicBezTo>
                  <a:pt x="2953683" y="1841377"/>
                  <a:pt x="2950674" y="1751139"/>
                  <a:pt x="2947670" y="1660904"/>
                </a:cubicBezTo>
                <a:cubicBezTo>
                  <a:pt x="1196204" y="1650800"/>
                  <a:pt x="-4827" y="1316062"/>
                  <a:pt x="15" y="759880"/>
                </a:cubicBezTo>
                <a:cubicBezTo>
                  <a:pt x="3136" y="401404"/>
                  <a:pt x="577544" y="154566"/>
                  <a:pt x="1508396" y="1288"/>
                </a:cubicBezTo>
                <a:lnTo>
                  <a:pt x="1516754" y="0"/>
                </a:lnTo>
                <a:lnTo>
                  <a:pt x="1403148" y="87697"/>
                </a:lnTo>
                <a:lnTo>
                  <a:pt x="1412732" y="95482"/>
                </a:lnTo>
                <a:lnTo>
                  <a:pt x="1383882" y="102156"/>
                </a:lnTo>
                <a:cubicBezTo>
                  <a:pt x="693812" y="270417"/>
                  <a:pt x="236403" y="497212"/>
                  <a:pt x="250544" y="747897"/>
                </a:cubicBezTo>
                <a:cubicBezTo>
                  <a:pt x="275858" y="1196675"/>
                  <a:pt x="1852450" y="1319439"/>
                  <a:pt x="2949596" y="1320834"/>
                </a:cubicBezTo>
                <a:cubicBezTo>
                  <a:pt x="2951957" y="1245645"/>
                  <a:pt x="2954322" y="1170459"/>
                  <a:pt x="2956683" y="1095270"/>
                </a:cubicBezTo>
                <a:lnTo>
                  <a:pt x="3480573" y="1524093"/>
                </a:lnTo>
                <a:lnTo>
                  <a:pt x="2956687" y="1931612"/>
                </a:lnTo>
                <a:close/>
              </a:path>
            </a:pathLst>
          </a:custGeom>
          <a:gradFill>
            <a:gsLst>
              <a:gs pos="0">
                <a:srgbClr val="0085C6"/>
              </a:gs>
              <a:gs pos="50000">
                <a:srgbClr val="66CCFF"/>
              </a:gs>
              <a:gs pos="100000">
                <a:srgbClr val="66CC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1" i="0" u="none" strike="noStrike" kern="1200" cap="none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メイリオ"/>
              <a:cs typeface="+mn-cs"/>
            </a:endParaRPr>
          </a:p>
        </p:txBody>
      </p:sp>
      <p:sp>
        <p:nvSpPr>
          <p:cNvPr id="101" name="正方形/長方形 100"/>
          <p:cNvSpPr/>
          <p:nvPr/>
        </p:nvSpPr>
        <p:spPr>
          <a:xfrm>
            <a:off x="6783387" y="2212933"/>
            <a:ext cx="2188641" cy="1384995"/>
          </a:xfrm>
          <a:prstGeom prst="rect">
            <a:avLst/>
          </a:prstGeom>
          <a:noFill/>
          <a:effectLst>
            <a:softEdge rad="127000"/>
          </a:effectLst>
        </p:spPr>
        <p:txBody>
          <a:bodyPr wrap="square" lIns="0" tIns="0" rIns="0" bIns="0" anchor="ctr" anchorCtr="0">
            <a:noAutofit/>
          </a:bodyPr>
          <a:lstStyle/>
          <a:p>
            <a:pPr marL="152400" marR="0" lvl="0" indent="-151200" algn="l" defTabSz="914400" rtl="0" eaLnBrk="1" fontAlgn="auto" latinLnBrk="0" hangingPunct="1">
              <a:lnSpc>
                <a:spcPct val="90000"/>
              </a:lnSpc>
              <a:spcAft>
                <a:spcPts val="60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uLnTx/>
                <a:uFillTx/>
                <a:ea typeface="メイリオ" panose="020B0604030504040204" pitchFamily="50" charset="-128"/>
                <a:cs typeface="Calibri"/>
              </a:rPr>
              <a:t>Inter-organizational</a:t>
            </a:r>
            <a:r>
              <a:rPr kumimoji="1" lang="en-US" altLang="ja-JP" sz="1600" b="1" i="0" u="none" strike="noStrike" kern="1200" cap="none" normalizeH="0" noProof="0" dirty="0" smtClean="0">
                <a:ln>
                  <a:noFill/>
                </a:ln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uLnTx/>
                <a:uFillTx/>
                <a:ea typeface="メイリオ" panose="020B0604030504040204" pitchFamily="50" charset="-128"/>
                <a:cs typeface="Calibri"/>
              </a:rPr>
              <a:t> </a:t>
            </a: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uLnTx/>
                <a:uFillTx/>
                <a:ea typeface="メイリオ" panose="020B0604030504040204" pitchFamily="50" charset="-128"/>
                <a:cs typeface="Calibri"/>
              </a:rPr>
              <a:t>partnership</a:t>
            </a:r>
            <a:endParaRPr kumimoji="1" lang="en-US" altLang="ja-JP" sz="1600" b="1" i="0" u="none" strike="noStrike" kern="1200" cap="none" normalizeH="0" baseline="0" noProof="0" dirty="0">
              <a:ln>
                <a:noFill/>
              </a:ln>
              <a:solidFill>
                <a:srgbClr val="C00000"/>
              </a:solidFill>
              <a:effectLst>
                <a:glow rad="203200">
                  <a:schemeClr val="bg1"/>
                </a:glow>
              </a:effectLst>
              <a:uLnTx/>
              <a:uFillTx/>
              <a:ea typeface="メイリオ"/>
              <a:cs typeface="Calibri"/>
            </a:endParaRPr>
          </a:p>
          <a:p>
            <a:pPr marL="152400" marR="0" lvl="0" indent="-151200" algn="l" defTabSz="914400" rtl="0" eaLnBrk="1" fontAlgn="auto" latinLnBrk="0" hangingPunct="1">
              <a:lnSpc>
                <a:spcPct val="90000"/>
              </a:lnSpc>
              <a:spcAft>
                <a:spcPts val="600"/>
              </a:spcAft>
              <a:buClr>
                <a:schemeClr val="accent5"/>
              </a:buClr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lang="en-US" altLang="ja-JP" sz="1600" b="1" dirty="0"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ea typeface="メイリオ"/>
                <a:cs typeface="Calibri"/>
              </a:rPr>
              <a:t>F</a:t>
            </a: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uLnTx/>
                <a:uFillTx/>
                <a:ea typeface="メイリオ"/>
                <a:cs typeface="Calibri"/>
              </a:rPr>
              <a:t>rom </a:t>
            </a:r>
            <a:r>
              <a:rPr kumimoji="1" lang="en-US" altLang="ja-JP" sz="1600" b="1" i="0" u="none" strike="noStrike" kern="1200" cap="none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uLnTx/>
                <a:uFillTx/>
                <a:ea typeface="メイリオ"/>
                <a:cs typeface="Calibri"/>
              </a:rPr>
              <a:t>the stage of </a:t>
            </a: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uLnTx/>
                <a:uFillTx/>
                <a:ea typeface="メイリオ"/>
                <a:cs typeface="Calibri"/>
              </a:rPr>
              <a:t>defining the issues</a:t>
            </a:r>
            <a:r>
              <a:rPr kumimoji="1" lang="en-US" altLang="ja-JP" sz="1600" b="1" i="0" u="none" strike="noStrike" kern="1200" cap="none" normalizeH="0" noProof="0" dirty="0" smtClean="0">
                <a:ln>
                  <a:noFill/>
                </a:ln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uLnTx/>
                <a:uFillTx/>
                <a:ea typeface="メイリオ"/>
                <a:cs typeface="Calibri"/>
              </a:rPr>
              <a:t> </a:t>
            </a: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uLnTx/>
                <a:uFillTx/>
                <a:ea typeface="メイリオ"/>
                <a:cs typeface="Calibri"/>
              </a:rPr>
              <a:t>and </a:t>
            </a:r>
            <a:r>
              <a:rPr kumimoji="1" lang="en-US" altLang="ja-JP" sz="1600" b="1" i="0" u="none" strike="noStrike" kern="1200" cap="none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glow rad="203200">
                    <a:schemeClr val="bg1"/>
                  </a:glow>
                </a:effectLst>
                <a:uLnTx/>
                <a:uFillTx/>
                <a:ea typeface="メイリオ"/>
                <a:cs typeface="Calibri"/>
              </a:rPr>
              <a:t>basic research</a:t>
            </a:r>
            <a:endParaRPr kumimoji="1" lang="ja-JP" altLang="en-US" sz="1600" b="1" i="0" u="none" strike="noStrike" kern="1200" cap="none" normalizeH="0" baseline="0" noProof="0" dirty="0">
              <a:ln>
                <a:noFill/>
              </a:ln>
              <a:solidFill>
                <a:srgbClr val="C00000"/>
              </a:solidFill>
              <a:effectLst>
                <a:glow rad="203200">
                  <a:schemeClr val="bg1"/>
                </a:glow>
              </a:effectLst>
              <a:uLnTx/>
              <a:uFillTx/>
              <a:ea typeface="メイリオ"/>
              <a:cs typeface="Calibri"/>
            </a:endParaRPr>
          </a:p>
        </p:txBody>
      </p:sp>
      <p:sp>
        <p:nvSpPr>
          <p:cNvPr id="100" name="object 20"/>
          <p:cNvSpPr txBox="1"/>
          <p:nvPr/>
        </p:nvSpPr>
        <p:spPr>
          <a:xfrm>
            <a:off x="2586484" y="2540123"/>
            <a:ext cx="496290" cy="184666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noAutofit/>
          </a:bodyPr>
          <a:lstStyle/>
          <a:p>
            <a:pPr marL="131445" marR="6350" lvl="0" indent="-11938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メイリオ"/>
                <a:cs typeface="メイリオ" panose="020B0604030504040204" pitchFamily="50" charset="-128"/>
              </a:rPr>
              <a:t>Issues</a:t>
            </a:r>
            <a:endParaRPr kumimoji="1" lang="ja-JP" altLang="en-US" sz="1600" b="1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メイリオ"/>
              <a:cs typeface="メイリオ" panose="020B0604030504040204" pitchFamily="50" charset="-128"/>
            </a:endParaRPr>
          </a:p>
        </p:txBody>
      </p:sp>
      <p:sp>
        <p:nvSpPr>
          <p:cNvPr id="103" name="正方形/長方形 102"/>
          <p:cNvSpPr/>
          <p:nvPr/>
        </p:nvSpPr>
        <p:spPr>
          <a:xfrm>
            <a:off x="5341545" y="2432311"/>
            <a:ext cx="1245533" cy="369332"/>
          </a:xfrm>
          <a:prstGeom prst="rect">
            <a:avLst/>
          </a:prstGeom>
          <a:effectLst/>
        </p:spPr>
        <p:txBody>
          <a:bodyPr vert="horz" wrap="none" lIns="0" tIns="0" rIns="0" bIns="0" anchor="ctr" anchorCtr="0">
            <a:noAutofit/>
          </a:bodyPr>
          <a:lstStyle/>
          <a:p>
            <a:pPr marL="1270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メイリオ"/>
                <a:cs typeface="Calibri"/>
              </a:rPr>
              <a:t>Interdisciplinary </a:t>
            </a:r>
            <a:endParaRPr kumimoji="1" lang="en-US" altLang="ja-JP" sz="1600" b="1" i="0" u="none" strike="noStrike" kern="1200" cap="none" normalizeH="0" baseline="0" noProof="0" dirty="0" smtClean="0">
              <a:ln>
                <a:noFill/>
              </a:ln>
              <a:solidFill>
                <a:schemeClr val="accent4"/>
              </a:solidFill>
              <a:effectLst/>
              <a:uLnTx/>
              <a:uFillTx/>
              <a:ea typeface="メイリオ"/>
              <a:cs typeface="Calibri"/>
            </a:endParaRPr>
          </a:p>
          <a:p>
            <a:pPr marL="1270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メイリオ"/>
                <a:cs typeface="Calibri"/>
              </a:rPr>
              <a:t>knowledge</a:t>
            </a:r>
            <a:endParaRPr kumimoji="1" lang="ja-JP" altLang="en-US" sz="1600" b="1" i="0" u="none" strike="noStrike" kern="1200" cap="none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ea typeface="メイリオ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35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テキスト ボックス 45"/>
          <p:cNvSpPr txBox="1"/>
          <p:nvPr/>
        </p:nvSpPr>
        <p:spPr>
          <a:xfrm>
            <a:off x="1019596" y="774469"/>
            <a:ext cx="7101042" cy="864000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000090">
                  <a:tint val="92000"/>
                  <a:satMod val="170000"/>
                </a:srgbClr>
              </a:gs>
              <a:gs pos="15000">
                <a:srgbClr val="000090">
                  <a:tint val="92000"/>
                  <a:shade val="99000"/>
                  <a:satMod val="170000"/>
                </a:srgbClr>
              </a:gs>
              <a:gs pos="62000">
                <a:srgbClr val="000090">
                  <a:tint val="96000"/>
                  <a:shade val="80000"/>
                  <a:satMod val="170000"/>
                </a:srgbClr>
              </a:gs>
              <a:gs pos="97000">
                <a:srgbClr val="000090">
                  <a:tint val="98000"/>
                  <a:shade val="63000"/>
                  <a:satMod val="170000"/>
                </a:srgbClr>
              </a:gs>
              <a:gs pos="100000">
                <a:srgbClr val="000090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 w="9525" cap="flat" cmpd="sng" algn="ctr">
            <a:solidFill>
              <a:srgbClr val="000090"/>
            </a:solidFill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rgbClr val="000090">
                <a:shade val="80000"/>
              </a:srgbClr>
            </a:contourClr>
          </a:sp3d>
        </p:spPr>
        <p:txBody>
          <a:bodyPr wrap="none" lIns="0" tIns="0" rIns="0" bIns="86400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2100" b="1" kern="0" dirty="0">
                <a:solidFill>
                  <a:prstClr val="white"/>
                </a:solidFill>
                <a:ea typeface="メイリオ" panose="020B0604030504040204" pitchFamily="50" charset="-128"/>
                <a:cs typeface="メイリオ" panose="020B0604030504040204" pitchFamily="50" charset="-128"/>
              </a:rPr>
              <a:t>Transforming the university with "Co-creation"</a:t>
            </a:r>
            <a:endParaRPr kumimoji="0" lang="ja-JP" altLang="en-US" sz="2100" b="1" kern="0" dirty="0">
              <a:solidFill>
                <a:prstClr val="white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85" name="テキスト ボックス 84"/>
          <p:cNvSpPr txBox="1"/>
          <p:nvPr/>
        </p:nvSpPr>
        <p:spPr>
          <a:xfrm>
            <a:off x="1456566" y="1202253"/>
            <a:ext cx="6465078" cy="324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</p:spPr>
        <p:txBody>
          <a:bodyPr wrap="none" lIns="72000" tIns="0" rIns="144000" bIns="0" numCol="1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Implementing 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a virtuous cycle 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of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 knowledge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,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 talent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, and </a:t>
            </a:r>
            <a:r>
              <a:rPr kumimoji="0" lang="en-US" altLang="ja-JP" sz="1600" b="1" kern="0" dirty="0">
                <a:solidFill>
                  <a:srgbClr val="A11717"/>
                </a:solidFill>
                <a:ea typeface="メイリオ"/>
              </a:rPr>
              <a:t>funds</a:t>
            </a:r>
            <a:endParaRPr kumimoji="0" lang="ja-JP" altLang="en-US" sz="16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Co-creation: Approach 1 (Research)</a:t>
            </a:r>
            <a:endParaRPr kumimoji="1" lang="ja-JP" altLang="en-US" dirty="0"/>
          </a:p>
        </p:txBody>
      </p:sp>
      <p:sp>
        <p:nvSpPr>
          <p:cNvPr id="47" name="正方形/長方形 46"/>
          <p:cNvSpPr/>
          <p:nvPr/>
        </p:nvSpPr>
        <p:spPr>
          <a:xfrm>
            <a:off x="-1883" y="2203912"/>
            <a:ext cx="9144000" cy="2448000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48" name="上矢印 2"/>
          <p:cNvSpPr/>
          <p:nvPr/>
        </p:nvSpPr>
        <p:spPr>
          <a:xfrm>
            <a:off x="522975" y="1648691"/>
            <a:ext cx="8098050" cy="4994870"/>
          </a:xfrm>
          <a:custGeom>
            <a:avLst/>
            <a:gdLst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219364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6658093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57502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77457"/>
              <a:gd name="connsiteY0" fmla="*/ 2986008 h 5972016"/>
              <a:gd name="connsiteX1" fmla="*/ 4438729 w 8877457"/>
              <a:gd name="connsiteY1" fmla="*/ 0 h 5972016"/>
              <a:gd name="connsiteX2" fmla="*/ 8877457 w 8877457"/>
              <a:gd name="connsiteY2" fmla="*/ 2986008 h 5972016"/>
              <a:gd name="connsiteX3" fmla="*/ 6658093 w 8877457"/>
              <a:gd name="connsiteY3" fmla="*/ 2986008 h 5972016"/>
              <a:gd name="connsiteX4" fmla="*/ 8857007 w 8877457"/>
              <a:gd name="connsiteY4" fmla="*/ 5972016 h 5972016"/>
              <a:gd name="connsiteX5" fmla="*/ 27707 w 8877457"/>
              <a:gd name="connsiteY5" fmla="*/ 5972016 h 5972016"/>
              <a:gd name="connsiteX6" fmla="*/ 2219364 w 8877457"/>
              <a:gd name="connsiteY6" fmla="*/ 2986008 h 5972016"/>
              <a:gd name="connsiteX7" fmla="*/ 0 w 887745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6658093 w 8857007"/>
              <a:gd name="connsiteY3" fmla="*/ 2986008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0 w 8857007"/>
              <a:gd name="connsiteY0" fmla="*/ 2986008 h 5972016"/>
              <a:gd name="connsiteX1" fmla="*/ 4438729 w 8857007"/>
              <a:gd name="connsiteY1" fmla="*/ 0 h 5972016"/>
              <a:gd name="connsiteX2" fmla="*/ 5016657 w 8857007"/>
              <a:gd name="connsiteY2" fmla="*/ 612922 h 5972016"/>
              <a:gd name="connsiteX3" fmla="*/ 4676893 w 8857007"/>
              <a:gd name="connsiteY3" fmla="*/ 620180 h 5972016"/>
              <a:gd name="connsiteX4" fmla="*/ 8857007 w 8857007"/>
              <a:gd name="connsiteY4" fmla="*/ 5972016 h 5972016"/>
              <a:gd name="connsiteX5" fmla="*/ 27707 w 8857007"/>
              <a:gd name="connsiteY5" fmla="*/ 5972016 h 5972016"/>
              <a:gd name="connsiteX6" fmla="*/ 2219364 w 8857007"/>
              <a:gd name="connsiteY6" fmla="*/ 2986008 h 5972016"/>
              <a:gd name="connsiteX7" fmla="*/ 0 w 8857007"/>
              <a:gd name="connsiteY7" fmla="*/ 2986008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2191657 w 8829300"/>
              <a:gd name="connsiteY6" fmla="*/ 2986008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2922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  <a:gd name="connsiteX0" fmla="*/ 3833093 w 8829300"/>
              <a:gd name="connsiteY0" fmla="*/ 627437 h 5972016"/>
              <a:gd name="connsiteX1" fmla="*/ 4411022 w 8829300"/>
              <a:gd name="connsiteY1" fmla="*/ 0 h 5972016"/>
              <a:gd name="connsiteX2" fmla="*/ 4988950 w 8829300"/>
              <a:gd name="connsiteY2" fmla="*/ 616097 h 5972016"/>
              <a:gd name="connsiteX3" fmla="*/ 4649186 w 8829300"/>
              <a:gd name="connsiteY3" fmla="*/ 620180 h 5972016"/>
              <a:gd name="connsiteX4" fmla="*/ 8829300 w 8829300"/>
              <a:gd name="connsiteY4" fmla="*/ 5972016 h 5972016"/>
              <a:gd name="connsiteX5" fmla="*/ 0 w 8829300"/>
              <a:gd name="connsiteY5" fmla="*/ 5972016 h 5972016"/>
              <a:gd name="connsiteX6" fmla="*/ 4180114 w 8829300"/>
              <a:gd name="connsiteY6" fmla="*/ 627437 h 5972016"/>
              <a:gd name="connsiteX7" fmla="*/ 3833093 w 8829300"/>
              <a:gd name="connsiteY7" fmla="*/ 627437 h 5972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29300" h="5972016">
                <a:moveTo>
                  <a:pt x="3833093" y="627437"/>
                </a:moveTo>
                <a:lnTo>
                  <a:pt x="4411022" y="0"/>
                </a:lnTo>
                <a:lnTo>
                  <a:pt x="4988950" y="616097"/>
                </a:lnTo>
                <a:lnTo>
                  <a:pt x="4649186" y="620180"/>
                </a:lnTo>
                <a:cubicBezTo>
                  <a:pt x="5128156" y="2868582"/>
                  <a:pt x="7755243" y="5262128"/>
                  <a:pt x="8829300" y="5972016"/>
                </a:cubicBezTo>
                <a:lnTo>
                  <a:pt x="0" y="5972016"/>
                </a:lnTo>
                <a:cubicBezTo>
                  <a:pt x="1074057" y="5264547"/>
                  <a:pt x="3722915" y="2844390"/>
                  <a:pt x="4180114" y="627437"/>
                </a:cubicBezTo>
                <a:lnTo>
                  <a:pt x="3833093" y="627437"/>
                </a:lnTo>
                <a:close/>
              </a:path>
            </a:pathLst>
          </a:custGeom>
          <a:gradFill>
            <a:gsLst>
              <a:gs pos="0">
                <a:srgbClr val="7CCCF2"/>
              </a:gs>
              <a:gs pos="20640">
                <a:srgbClr val="97CFEF"/>
              </a:gs>
              <a:gs pos="52000">
                <a:srgbClr val="055DCD">
                  <a:lumMod val="45000"/>
                  <a:lumOff val="55000"/>
                </a:srgbClr>
              </a:gs>
              <a:gs pos="100000">
                <a:srgbClr val="444F99"/>
              </a:gs>
            </a:gsLst>
            <a:lin ang="5400000" scaled="1"/>
          </a:gra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ＭＳ Ｐゴシック" panose="020B0600070205080204" pitchFamily="50" charset="-128"/>
            </a:endParaRPr>
          </a:p>
        </p:txBody>
      </p:sp>
      <p:sp>
        <p:nvSpPr>
          <p:cNvPr id="49" name="テキスト ボックス 48"/>
          <p:cNvSpPr txBox="1"/>
          <p:nvPr/>
        </p:nvSpPr>
        <p:spPr>
          <a:xfrm>
            <a:off x="307298" y="3005710"/>
            <a:ext cx="1521853" cy="584754"/>
          </a:xfrm>
          <a:prstGeom prst="rightArrow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3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50" name="テキスト ボックス 49"/>
          <p:cNvSpPr txBox="1"/>
          <p:nvPr/>
        </p:nvSpPr>
        <p:spPr>
          <a:xfrm>
            <a:off x="66794" y="2651359"/>
            <a:ext cx="1856509" cy="4924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defTabSz="457200">
              <a:defRPr/>
            </a:pPr>
            <a:r>
              <a:rPr lang="en-US" altLang="ja-JP" sz="1600" b="1" dirty="0" smtClean="0">
                <a:solidFill>
                  <a:prstClr val="black"/>
                </a:solidFill>
                <a:ea typeface="メイリオ"/>
              </a:rPr>
              <a:t>Industry-University Collaboration</a:t>
            </a:r>
            <a:endParaRPr lang="ja-JP" altLang="en-US" sz="1600" b="1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51" name="テキスト ボックス 50"/>
          <p:cNvSpPr txBox="1"/>
          <p:nvPr/>
        </p:nvSpPr>
        <p:spPr>
          <a:xfrm>
            <a:off x="1888878" y="2627123"/>
            <a:ext cx="1620000" cy="1620000"/>
          </a:xfrm>
          <a:prstGeom prst="ellipse">
            <a:avLst/>
          </a:prstGeom>
          <a:gradFill rotWithShape="1">
            <a:gsLst>
              <a:gs pos="0">
                <a:srgbClr val="055DCD">
                  <a:tint val="92000"/>
                  <a:satMod val="170000"/>
                </a:srgbClr>
              </a:gs>
              <a:gs pos="15000">
                <a:srgbClr val="055DCD">
                  <a:tint val="92000"/>
                  <a:shade val="99000"/>
                  <a:satMod val="170000"/>
                </a:srgbClr>
              </a:gs>
              <a:gs pos="62000">
                <a:srgbClr val="055DCD">
                  <a:tint val="96000"/>
                  <a:shade val="80000"/>
                  <a:satMod val="170000"/>
                </a:srgbClr>
              </a:gs>
              <a:gs pos="97000">
                <a:srgbClr val="055DCD">
                  <a:tint val="98000"/>
                  <a:shade val="63000"/>
                  <a:satMod val="170000"/>
                </a:srgbClr>
              </a:gs>
              <a:gs pos="100000">
                <a:srgbClr val="055DCD">
                  <a:shade val="62000"/>
                  <a:satMod val="17000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rgbClr val="055DCD"/>
            </a:contourClr>
          </a:sp3d>
        </p:spPr>
        <p:txBody>
          <a:bodyPr wrap="non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Industry-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University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prstClr val="white"/>
                </a:solidFill>
                <a:ea typeface="メイリオ"/>
                <a:cs typeface="メイリオ" panose="020B0604030504040204" pitchFamily="50" charset="-128"/>
              </a:rPr>
              <a:t>Co-Creation</a:t>
            </a:r>
            <a:endParaRPr kumimoji="0" lang="ja-JP" altLang="en-US" sz="1200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73" name="角丸四角形 72"/>
          <p:cNvSpPr/>
          <p:nvPr/>
        </p:nvSpPr>
        <p:spPr>
          <a:xfrm>
            <a:off x="1169836" y="4741460"/>
            <a:ext cx="7003484" cy="984529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  <a:ln w="76200" cap="flat" cmpd="sng" algn="ctr">
            <a:solidFill>
              <a:srgbClr val="055DCD">
                <a:lumMod val="60000"/>
                <a:lumOff val="40000"/>
              </a:srgbClr>
            </a:solidFill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74" name="テキスト ボックス 73"/>
          <p:cNvSpPr txBox="1"/>
          <p:nvPr/>
        </p:nvSpPr>
        <p:spPr>
          <a:xfrm>
            <a:off x="309179" y="4620583"/>
            <a:ext cx="1521853" cy="584754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2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2358544" y="4863440"/>
            <a:ext cx="4802908" cy="468000"/>
          </a:xfrm>
          <a:prstGeom prst="roundRect">
            <a:avLst>
              <a:gd name="adj" fmla="val 50000"/>
            </a:avLst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>
                <a:solidFill>
                  <a:schemeClr val="bg1"/>
                </a:solidFill>
                <a:ea typeface="メイリオ"/>
              </a:rPr>
              <a:t>Development of the university's “seed </a:t>
            </a:r>
            <a:r>
              <a:rPr kumimoji="0" lang="en-US" altLang="ja-JP" sz="1400" b="1" kern="0" dirty="0" smtClean="0">
                <a:solidFill>
                  <a:schemeClr val="bg1"/>
                </a:solidFill>
                <a:ea typeface="メイリオ"/>
              </a:rPr>
              <a:t>base”</a:t>
            </a:r>
          </a:p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schemeClr val="bg1"/>
                </a:solidFill>
                <a:ea typeface="メイリオ"/>
              </a:rPr>
              <a:t>collaborative </a:t>
            </a:r>
            <a:r>
              <a:rPr kumimoji="0" lang="en-US" altLang="ja-JP" sz="1400" b="1" kern="0" dirty="0">
                <a:solidFill>
                  <a:schemeClr val="bg1"/>
                </a:solidFill>
                <a:ea typeface="メイリオ"/>
              </a:rPr>
              <a:t>research systems</a:t>
            </a:r>
            <a:endParaRPr kumimoji="0" lang="ja-JP" altLang="en-US" sz="1400" b="1" kern="0" dirty="0">
              <a:solidFill>
                <a:schemeClr val="bg1"/>
              </a:solidFill>
              <a:ea typeface="メイリオ"/>
            </a:endParaRPr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2755600" y="5372380"/>
            <a:ext cx="2513357" cy="3525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tabLst>
                <a:tab pos="3765550" algn="l"/>
              </a:tabLst>
              <a:defRPr/>
            </a:pPr>
            <a:r>
              <a:rPr kumimoji="0" lang="en-US" altLang="ja-JP" sz="1600" b="1" kern="0" dirty="0" smtClean="0">
                <a:solidFill>
                  <a:prstClr val="black"/>
                </a:solidFill>
                <a:ea typeface="メイリオ"/>
              </a:rPr>
              <a:t>66 </a:t>
            </a:r>
            <a:r>
              <a:rPr kumimoji="0" lang="en-US" altLang="ja-JP" sz="1600" b="1" kern="0" dirty="0">
                <a:solidFill>
                  <a:prstClr val="black"/>
                </a:solidFill>
                <a:ea typeface="メイリオ"/>
              </a:rPr>
              <a:t>joint research labs</a:t>
            </a:r>
          </a:p>
          <a:p>
            <a:pPr defTabSz="457200">
              <a:tabLst>
                <a:tab pos="3765550" algn="l"/>
              </a:tabLst>
              <a:defRPr/>
            </a:pPr>
            <a:endParaRPr kumimoji="0" lang="en-US" altLang="ja-JP" sz="16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6089188" y="5486369"/>
            <a:ext cx="1800000" cy="21534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defTabSz="457200">
              <a:defRPr/>
            </a:pPr>
            <a:r>
              <a:rPr kumimoji="0" lang="en-US" altLang="zh-TW" sz="1200" b="1" kern="0" dirty="0" smtClean="0">
                <a:solidFill>
                  <a:prstClr val="black"/>
                </a:solidFill>
                <a:ea typeface="メイリオ"/>
              </a:rPr>
              <a:t>As of September 1, 2017</a:t>
            </a:r>
            <a:endParaRPr kumimoji="0" lang="ja-JP" altLang="en-US" sz="1200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80" name="爆発 2 79"/>
          <p:cNvSpPr/>
          <p:nvPr/>
        </p:nvSpPr>
        <p:spPr>
          <a:xfrm rot="1385361">
            <a:off x="1258406" y="4943319"/>
            <a:ext cx="1224000" cy="1260000"/>
          </a:xfrm>
          <a:prstGeom prst="irregularSeal2">
            <a:avLst/>
          </a:prstGeom>
          <a:solidFill>
            <a:srgbClr val="A22402"/>
          </a:solidFill>
          <a:ln w="25400" cap="flat" cmpd="sng" algn="ctr">
            <a:noFill/>
            <a:prstDash val="solid"/>
          </a:ln>
          <a:effectLst/>
        </p:spPr>
        <p:txBody>
          <a:bodyPr rtlCol="0" anchor="t" anchorCtr="0"/>
          <a:lstStyle/>
          <a:p>
            <a:pPr algn="ctr" defTabSz="457200">
              <a:defRPr/>
            </a:pPr>
            <a:endParaRPr kumimoji="0" lang="ja-JP" altLang="en-US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81" name="テキスト ボックス 80"/>
          <p:cNvSpPr txBox="1"/>
          <p:nvPr/>
        </p:nvSpPr>
        <p:spPr>
          <a:xfrm rot="20422446">
            <a:off x="1352311" y="5347417"/>
            <a:ext cx="1036185" cy="708327"/>
          </a:xfrm>
          <a:prstGeom prst="rect">
            <a:avLst/>
          </a:prstGeom>
          <a:noFill/>
        </p:spPr>
        <p:txBody>
          <a:bodyPr wrap="none" lIns="0" tIns="0" rIns="0" bIns="0" numCol="1" rtlCol="0" anchor="t" anchorCtr="0">
            <a:noAutofit/>
          </a:bodyPr>
          <a:lstStyle/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prstClr val="white"/>
                </a:solidFill>
                <a:ea typeface="メイリオ"/>
              </a:rPr>
              <a:t>First </a:t>
            </a:r>
          </a:p>
          <a:p>
            <a:pPr algn="ctr" defTabSz="457200">
              <a:lnSpc>
                <a:spcPct val="90000"/>
              </a:lnSpc>
              <a:defRPr/>
            </a:pPr>
            <a:r>
              <a:rPr kumimoji="0" lang="en-US" altLang="ja-JP" sz="1400" b="1" kern="0" dirty="0" smtClean="0">
                <a:solidFill>
                  <a:prstClr val="white"/>
                </a:solidFill>
                <a:ea typeface="メイリオ"/>
              </a:rPr>
              <a:t>in Japan</a:t>
            </a:r>
            <a:endParaRPr kumimoji="0" lang="ja-JP" altLang="en-US" sz="1400" b="1" kern="0" dirty="0">
              <a:solidFill>
                <a:prstClr val="white"/>
              </a:solidFill>
              <a:ea typeface="メイリオ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309179" y="6008423"/>
            <a:ext cx="1521853" cy="584754"/>
          </a:xfrm>
          <a:prstGeom prst="rightArrow">
            <a:avLst/>
          </a:prstGeom>
          <a:solidFill>
            <a:srgbClr val="FFC000"/>
          </a:solidFill>
          <a:ln w="9525" cap="flat" cmpd="sng" algn="ctr">
            <a:noFill/>
            <a:prstDash val="solid"/>
          </a:ln>
          <a:effectLst>
            <a:outerShdw blurRad="63500" dist="25400" dir="5400000" rotWithShape="0">
              <a:srgbClr val="000000">
                <a:alpha val="43137"/>
              </a:srgbClr>
            </a:outerShdw>
          </a:effectLst>
        </p:spPr>
        <p:txBody>
          <a:bodyPr wrap="square" lIns="72000" tIns="0" rIns="0" bIns="0" rtlCol="0" anchor="t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b="1" kern="0" dirty="0" smtClean="0">
                <a:solidFill>
                  <a:prstClr val="black"/>
                </a:solidFill>
                <a:ea typeface="メイリオ"/>
              </a:rPr>
              <a:t>Stage 1</a:t>
            </a:r>
            <a:endParaRPr kumimoji="0" lang="ja-JP" altLang="en-US" b="1" kern="0" dirty="0">
              <a:solidFill>
                <a:prstClr val="black"/>
              </a:solidFill>
              <a:ea typeface="メイリオ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2200260" y="5993380"/>
            <a:ext cx="4771032" cy="504000"/>
          </a:xfrm>
          <a:prstGeom prst="roundRect">
            <a:avLst>
              <a:gd name="adj" fmla="val 50000"/>
            </a:avLst>
          </a:prstGeom>
          <a:solidFill>
            <a:sysClr val="window" lastClr="FFFFFF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srgbClr val="2D287F"/>
                </a:solidFill>
                <a:ea typeface="メイリオ"/>
              </a:rPr>
              <a:t>Technology consultations</a:t>
            </a:r>
          </a:p>
          <a:p>
            <a:pPr algn="ctr" defTabSz="457200">
              <a:defRPr/>
            </a:pPr>
            <a:r>
              <a:rPr kumimoji="0" lang="en-US" altLang="ja-JP" sz="1600" b="1" kern="0" dirty="0" smtClean="0">
                <a:solidFill>
                  <a:srgbClr val="2D287F"/>
                </a:solidFill>
                <a:ea typeface="メイリオ"/>
              </a:rPr>
              <a:t>Individual joint research</a:t>
            </a:r>
            <a:endParaRPr kumimoji="0" lang="ja-JP" altLang="en-US" sz="1600" b="1" kern="0" dirty="0">
              <a:solidFill>
                <a:srgbClr val="2D287F"/>
              </a:solidFill>
              <a:ea typeface="メイリオ"/>
            </a:endParaRPr>
          </a:p>
        </p:txBody>
      </p:sp>
      <p:grpSp>
        <p:nvGrpSpPr>
          <p:cNvPr id="93" name="グループ化 92"/>
          <p:cNvGrpSpPr/>
          <p:nvPr/>
        </p:nvGrpSpPr>
        <p:grpSpPr>
          <a:xfrm>
            <a:off x="3512122" y="3441441"/>
            <a:ext cx="5627502" cy="576000"/>
            <a:chOff x="3256012" y="2667885"/>
            <a:chExt cx="5104540" cy="396000"/>
          </a:xfrm>
        </p:grpSpPr>
        <p:sp>
          <p:nvSpPr>
            <p:cNvPr id="94" name="テキスト ボックス 93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Nurture/employ young researchers </a:t>
              </a:r>
              <a:r>
                <a:rPr kumimoji="0" lang="en-US" altLang="ja-JP" sz="1600" b="1" kern="0" dirty="0" smtClean="0">
                  <a:solidFill>
                    <a:prstClr val="black"/>
                  </a:solidFill>
                  <a:ea typeface="メイリオ"/>
                </a:rPr>
                <a:t>through</a:t>
              </a:r>
            </a:p>
            <a:p>
              <a:pPr defTabSz="457200">
                <a:defRPr/>
              </a:pPr>
              <a:r>
                <a:rPr kumimoji="0" lang="en-US" altLang="ja-JP" sz="1600" b="1" kern="0" dirty="0" smtClean="0">
                  <a:solidFill>
                    <a:prstClr val="black"/>
                  </a:solidFill>
                  <a:ea typeface="メイリオ"/>
                </a:rPr>
                <a:t>Co-creation</a:t>
              </a:r>
              <a:endParaRPr kumimoji="0" lang="en-US" altLang="ja-JP" sz="1600" b="1" kern="0" dirty="0">
                <a:solidFill>
                  <a:prstClr val="black"/>
                </a:solidFill>
                <a:ea typeface="メイリオ"/>
              </a:endParaRPr>
            </a:p>
          </p:txBody>
        </p:sp>
        <p:sp>
          <p:nvSpPr>
            <p:cNvPr id="95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3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3" name="グループ化 32"/>
          <p:cNvGrpSpPr/>
          <p:nvPr/>
        </p:nvGrpSpPr>
        <p:grpSpPr>
          <a:xfrm>
            <a:off x="3512122" y="2840412"/>
            <a:ext cx="5627502" cy="576000"/>
            <a:chOff x="3256012" y="2667885"/>
            <a:chExt cx="5104540" cy="396000"/>
          </a:xfrm>
        </p:grpSpPr>
        <p:sp>
          <p:nvSpPr>
            <p:cNvPr id="34" name="テキスト ボックス 33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r>
                <a:rPr lang="en-US" altLang="ja-JP" sz="1600" b="1" dirty="0">
                  <a:solidFill>
                    <a:srgbClr val="A11717"/>
                  </a:solidFill>
                  <a:latin typeface="Arial" panose="020B0604020202020204" pitchFamily="34" charset="0"/>
                  <a:ea typeface="メイリオ" panose="020B0604030504040204" pitchFamily="50" charset="-128"/>
                </a:rPr>
                <a:t>Nurture innovative leaders </a:t>
              </a:r>
              <a:r>
                <a:rPr lang="en-US" altLang="ja-JP" sz="1600" b="1" dirty="0">
                  <a:solidFill>
                    <a:srgbClr val="000000"/>
                  </a:solidFill>
                  <a:latin typeface="Arial" panose="020B0604020202020204" pitchFamily="34" charset="0"/>
                  <a:ea typeface="メイリオ" panose="020B0604030504040204" pitchFamily="50" charset="-128"/>
                </a:rPr>
                <a:t>through Co-creation</a:t>
              </a:r>
              <a:endParaRPr lang="ja-JP" altLang="ja-JP" sz="1600" dirty="0">
                <a:effectLst/>
              </a:endParaRPr>
            </a:p>
          </p:txBody>
        </p:sp>
        <p:sp>
          <p:nvSpPr>
            <p:cNvPr id="35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2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6" name="グループ化 35"/>
          <p:cNvGrpSpPr/>
          <p:nvPr/>
        </p:nvGrpSpPr>
        <p:grpSpPr>
          <a:xfrm>
            <a:off x="3512122" y="4042471"/>
            <a:ext cx="5627502" cy="576000"/>
            <a:chOff x="3256012" y="2667885"/>
            <a:chExt cx="5104540" cy="396000"/>
          </a:xfrm>
        </p:grpSpPr>
        <p:sp>
          <p:nvSpPr>
            <p:cNvPr id="37" name="テキスト ボックス 36"/>
            <p:cNvSpPr txBox="1"/>
            <p:nvPr/>
          </p:nvSpPr>
          <p:spPr>
            <a:xfrm>
              <a:off x="3536552" y="266788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Promote gender equality</a:t>
              </a:r>
              <a:r>
                <a:rPr kumimoji="0" lang="en-US" altLang="ja-JP" sz="1600" b="1" kern="0" dirty="0">
                  <a:solidFill>
                    <a:prstClr val="black"/>
                  </a:solidFill>
                  <a:ea typeface="メイリオ"/>
                </a:rPr>
                <a:t> facilitated by our industry-university circular development program</a:t>
              </a:r>
              <a:endParaRPr kumimoji="0" lang="ja-JP" altLang="en-US" sz="1600" b="1" kern="0" dirty="0">
                <a:solidFill>
                  <a:srgbClr val="A11717"/>
                </a:solidFill>
                <a:ea typeface="メイリオ"/>
              </a:endParaRPr>
            </a:p>
          </p:txBody>
        </p:sp>
        <p:sp>
          <p:nvSpPr>
            <p:cNvPr id="38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 smtClean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4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grpSp>
        <p:nvGrpSpPr>
          <p:cNvPr id="39" name="グループ化 38"/>
          <p:cNvGrpSpPr/>
          <p:nvPr/>
        </p:nvGrpSpPr>
        <p:grpSpPr>
          <a:xfrm>
            <a:off x="3512122" y="2234452"/>
            <a:ext cx="5627502" cy="580931"/>
            <a:chOff x="3256012" y="2657745"/>
            <a:chExt cx="5104540" cy="399390"/>
          </a:xfrm>
        </p:grpSpPr>
        <p:sp>
          <p:nvSpPr>
            <p:cNvPr id="40" name="テキスト ボックス 39"/>
            <p:cNvSpPr txBox="1"/>
            <p:nvPr/>
          </p:nvSpPr>
          <p:spPr>
            <a:xfrm>
              <a:off x="3536552" y="2657745"/>
              <a:ext cx="4824000" cy="396000"/>
            </a:xfrm>
            <a:prstGeom prst="roundRect">
              <a:avLst>
                <a:gd name="adj" fmla="val 50000"/>
              </a:avLst>
            </a:prstGeom>
            <a:solidFill>
              <a:sysClr val="window" lastClr="FFFFFF"/>
            </a:solidFill>
          </p:spPr>
          <p:txBody>
            <a:bodyPr wrap="square" lIns="180000" tIns="0" rIns="0" bIns="0" rtlCol="0" anchor="ctr" anchorCtr="0">
              <a:noAutofit/>
            </a:bodyPr>
            <a:lstStyle/>
            <a:p>
              <a:pPr defTabSz="457200">
                <a:defRPr/>
              </a:pP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Comprehensive industry-university collaboration </a:t>
              </a:r>
              <a:r>
                <a:rPr kumimoji="0" lang="en-US" altLang="ja-JP" sz="1600" b="1" kern="0" dirty="0">
                  <a:solidFill>
                    <a:prstClr val="black"/>
                  </a:solidFill>
                  <a:ea typeface="メイリオ"/>
                </a:rPr>
                <a:t>from </a:t>
              </a:r>
              <a:r>
                <a:rPr kumimoji="0" lang="en-US" altLang="ja-JP" sz="1600" b="1" kern="0" dirty="0" smtClean="0">
                  <a:solidFill>
                    <a:srgbClr val="A11717"/>
                  </a:solidFill>
                  <a:ea typeface="メイリオ"/>
                </a:rPr>
                <a:t>the </a:t>
              </a:r>
              <a:r>
                <a:rPr kumimoji="0" lang="en-US" altLang="ja-JP" sz="1600" b="1" kern="0" dirty="0">
                  <a:solidFill>
                    <a:srgbClr val="A11717"/>
                  </a:solidFill>
                  <a:ea typeface="メイリオ"/>
                </a:rPr>
                <a:t>fundamental research stage</a:t>
              </a:r>
              <a:endParaRPr kumimoji="0" lang="ja-JP" altLang="en-US" sz="1600" b="1" kern="0" dirty="0">
                <a:solidFill>
                  <a:srgbClr val="A11717"/>
                </a:solidFill>
                <a:ea typeface="メイリオ"/>
              </a:endParaRPr>
            </a:p>
          </p:txBody>
        </p:sp>
        <p:sp>
          <p:nvSpPr>
            <p:cNvPr id="41" name="円/楕円 94"/>
            <p:cNvSpPr/>
            <p:nvPr/>
          </p:nvSpPr>
          <p:spPr>
            <a:xfrm>
              <a:off x="3256012" y="2685885"/>
              <a:ext cx="489818" cy="371250"/>
            </a:xfrm>
            <a:prstGeom prst="ellipse">
              <a:avLst/>
            </a:prstGeom>
            <a:solidFill>
              <a:srgbClr val="2D287F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180000" tIns="0" rIns="180000" bIns="0" rtlCol="0" anchor="ctr" anchorCtr="0">
              <a:noAutofit/>
            </a:bodyPr>
            <a:lstStyle/>
            <a:p>
              <a:pPr lvl="0" algn="ctr" defTabSz="457200">
                <a:defRPr/>
              </a:pPr>
              <a:r>
                <a:rPr kumimoji="0" lang="en-US" altLang="ja-JP" sz="2400" b="1" kern="0" dirty="0" smtClean="0">
                  <a:solidFill>
                    <a:prstClr val="white"/>
                  </a:solidFill>
                  <a:ea typeface="メイリオ"/>
                  <a:cs typeface="Arial" panose="020B0604020202020204" pitchFamily="34" charset="0"/>
                </a:rPr>
                <a:t>1</a:t>
              </a:r>
              <a:endParaRPr kumimoji="0" lang="ja-JP" altLang="en-US" sz="2400" b="1" kern="0" dirty="0">
                <a:solidFill>
                  <a:prstClr val="white"/>
                </a:solidFill>
                <a:ea typeface="メイリオ"/>
                <a:cs typeface="Arial" panose="020B0604020202020204" pitchFamily="34" charset="0"/>
              </a:endParaRPr>
            </a:p>
          </p:txBody>
        </p:sp>
      </p:grpSp>
      <p:sp>
        <p:nvSpPr>
          <p:cNvPr id="2" name="角丸四角形 1"/>
          <p:cNvSpPr/>
          <p:nvPr/>
        </p:nvSpPr>
        <p:spPr>
          <a:xfrm>
            <a:off x="3504548" y="2246137"/>
            <a:ext cx="5616000" cy="576000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471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500"/>
              </a:lnSpc>
            </a:pPr>
            <a:r>
              <a:rPr lang="en-US" altLang="ja-JP" b="1" dirty="0" smtClean="0">
                <a:solidFill>
                  <a:prstClr val="white"/>
                </a:solidFill>
              </a:rPr>
              <a:t>Osaka University –style Comprehensive </a:t>
            </a:r>
            <a:br>
              <a:rPr lang="en-US" altLang="ja-JP" b="1" dirty="0" smtClean="0">
                <a:solidFill>
                  <a:prstClr val="white"/>
                </a:solidFill>
              </a:rPr>
            </a:br>
            <a:r>
              <a:rPr lang="en-US" altLang="ja-JP" b="1" dirty="0" smtClean="0">
                <a:solidFill>
                  <a:prstClr val="white"/>
                </a:solidFill>
              </a:rPr>
              <a:t>Co-creation with Industry</a:t>
            </a:r>
            <a:endParaRPr kumimoji="1" lang="ja-JP" altLang="en-US" dirty="0"/>
          </a:p>
        </p:txBody>
      </p:sp>
      <p:grpSp>
        <p:nvGrpSpPr>
          <p:cNvPr id="40" name="グループ化 39"/>
          <p:cNvGrpSpPr/>
          <p:nvPr/>
        </p:nvGrpSpPr>
        <p:grpSpPr>
          <a:xfrm>
            <a:off x="3673735" y="4108920"/>
            <a:ext cx="1798644" cy="681902"/>
            <a:chOff x="3005737" y="4652853"/>
            <a:chExt cx="3132526" cy="1187602"/>
          </a:xfrm>
        </p:grpSpPr>
        <p:pic>
          <p:nvPicPr>
            <p:cNvPr id="41" name="図 4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70808"/>
            <a:stretch/>
          </p:blipFill>
          <p:spPr>
            <a:xfrm>
              <a:off x="3005737" y="4926001"/>
              <a:ext cx="3132526" cy="914454"/>
            </a:xfrm>
            <a:prstGeom prst="rect">
              <a:avLst/>
            </a:prstGeom>
          </p:spPr>
        </p:pic>
        <p:pic>
          <p:nvPicPr>
            <p:cNvPr id="42" name="図 4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67360" y="4652853"/>
              <a:ext cx="1485639" cy="1187602"/>
            </a:xfrm>
            <a:prstGeom prst="rect">
              <a:avLst/>
            </a:prstGeom>
          </p:spPr>
        </p:pic>
      </p:grpSp>
      <p:sp>
        <p:nvSpPr>
          <p:cNvPr id="64" name="正方形/長方形 4"/>
          <p:cNvSpPr/>
          <p:nvPr/>
        </p:nvSpPr>
        <p:spPr>
          <a:xfrm flipV="1">
            <a:off x="2846623" y="1496391"/>
            <a:ext cx="3447300" cy="18840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65" name="円/楕円 64"/>
          <p:cNvSpPr/>
          <p:nvPr/>
        </p:nvSpPr>
        <p:spPr>
          <a:xfrm>
            <a:off x="3553035" y="1630363"/>
            <a:ext cx="2034476" cy="1804085"/>
          </a:xfrm>
          <a:prstGeom prst="ellipse">
            <a:avLst/>
          </a:prstGeom>
          <a:solidFill>
            <a:schemeClr val="bg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pic>
        <p:nvPicPr>
          <p:cNvPr id="66" name="図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4156" y="1670935"/>
            <a:ext cx="1072234" cy="1072232"/>
          </a:xfrm>
          <a:prstGeom prst="rect">
            <a:avLst/>
          </a:prstGeom>
        </p:spPr>
      </p:pic>
      <p:pic>
        <p:nvPicPr>
          <p:cNvPr id="68" name="図 67" descr="university.ico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9267" y="1904319"/>
            <a:ext cx="783406" cy="783404"/>
          </a:xfrm>
          <a:prstGeom prst="rect">
            <a:avLst/>
          </a:prstGeom>
        </p:spPr>
      </p:pic>
      <p:pic>
        <p:nvPicPr>
          <p:cNvPr id="69" name="図 68" descr="icon_2y_19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839" y="1866664"/>
            <a:ext cx="861802" cy="861800"/>
          </a:xfrm>
          <a:prstGeom prst="rect">
            <a:avLst/>
          </a:prstGeom>
        </p:spPr>
      </p:pic>
      <p:sp>
        <p:nvSpPr>
          <p:cNvPr id="71" name="下矢印 70"/>
          <p:cNvSpPr/>
          <p:nvPr/>
        </p:nvSpPr>
        <p:spPr>
          <a:xfrm>
            <a:off x="4313797" y="3089935"/>
            <a:ext cx="516406" cy="409688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83" name="テキスト ボックス 82"/>
          <p:cNvSpPr txBox="1"/>
          <p:nvPr/>
        </p:nvSpPr>
        <p:spPr>
          <a:xfrm>
            <a:off x="2857746" y="2511077"/>
            <a:ext cx="332370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190500">
                    <a:srgbClr val="003090"/>
                  </a:glow>
                </a:effectLst>
                <a:uLnTx/>
                <a:uFillTx/>
                <a:latin typeface="Arial"/>
                <a:ea typeface="HGPｺﾞｼｯｸE"/>
                <a:cs typeface="+mn-cs"/>
              </a:rPr>
              <a:t>Comprehensive</a:t>
            </a:r>
          </a:p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glow rad="190500">
                    <a:srgbClr val="003090"/>
                  </a:glow>
                </a:effectLst>
                <a:uLnTx/>
                <a:uFillTx/>
                <a:latin typeface="Arial"/>
                <a:ea typeface="HGPｺﾞｼｯｸE"/>
                <a:cs typeface="+mn-cs"/>
              </a:rPr>
              <a:t>Co-</a:t>
            </a:r>
            <a:r>
              <a:rPr lang="en-US" altLang="ja-JP" sz="2400" b="1" dirty="0" smtClean="0">
                <a:solidFill>
                  <a:prstClr val="white"/>
                </a:solidFill>
                <a:effectLst>
                  <a:glow rad="190500">
                    <a:srgbClr val="003090"/>
                  </a:glow>
                </a:effectLst>
                <a:latin typeface="Arial"/>
                <a:ea typeface="HGPｺﾞｼｯｸE"/>
              </a:rPr>
              <a:t>creation</a:t>
            </a:r>
            <a:endParaRPr kumimoji="1" lang="ja-JP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glow rad="190500">
                  <a:srgbClr val="003090"/>
                </a:glow>
              </a:effectLst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84" name="テキスト ボックス 83"/>
          <p:cNvSpPr txBox="1"/>
          <p:nvPr/>
        </p:nvSpPr>
        <p:spPr>
          <a:xfrm>
            <a:off x="2676158" y="3720054"/>
            <a:ext cx="37882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Disclosure of Research Results</a:t>
            </a:r>
            <a:endParaRPr kumimoji="1" lang="ja-JP" altLang="en-US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grpSp>
        <p:nvGrpSpPr>
          <p:cNvPr id="82" name="グループ化 81"/>
          <p:cNvGrpSpPr/>
          <p:nvPr/>
        </p:nvGrpSpPr>
        <p:grpSpPr>
          <a:xfrm flipH="1">
            <a:off x="6891418" y="1773732"/>
            <a:ext cx="1839131" cy="1781039"/>
            <a:chOff x="6910723" y="1954853"/>
            <a:chExt cx="1837696" cy="1781039"/>
          </a:xfrm>
        </p:grpSpPr>
        <p:sp>
          <p:nvSpPr>
            <p:cNvPr id="76" name="円/楕円 75"/>
            <p:cNvSpPr/>
            <p:nvPr/>
          </p:nvSpPr>
          <p:spPr>
            <a:xfrm>
              <a:off x="7000317" y="1987792"/>
              <a:ext cx="1748102" cy="1748100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  <p:sp>
          <p:nvSpPr>
            <p:cNvPr id="80" name="円/楕円 79"/>
            <p:cNvSpPr/>
            <p:nvPr/>
          </p:nvSpPr>
          <p:spPr>
            <a:xfrm>
              <a:off x="7013467" y="2095556"/>
              <a:ext cx="354583" cy="354583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  <p:sp>
          <p:nvSpPr>
            <p:cNvPr id="81" name="円/楕円 80"/>
            <p:cNvSpPr/>
            <p:nvPr/>
          </p:nvSpPr>
          <p:spPr>
            <a:xfrm>
              <a:off x="6910723" y="1954853"/>
              <a:ext cx="237448" cy="237448"/>
            </a:xfrm>
            <a:prstGeom prst="ellipse">
              <a:avLst/>
            </a:prstGeom>
            <a:solidFill>
              <a:schemeClr val="bg1"/>
            </a:solidFill>
            <a:ln w="698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endParaRPr>
            </a:p>
          </p:txBody>
        </p:sp>
      </p:grpSp>
      <p:grpSp>
        <p:nvGrpSpPr>
          <p:cNvPr id="53" name="グループ化 52"/>
          <p:cNvGrpSpPr/>
          <p:nvPr/>
        </p:nvGrpSpPr>
        <p:grpSpPr>
          <a:xfrm>
            <a:off x="6673784" y="2619086"/>
            <a:ext cx="2122005" cy="610493"/>
            <a:chOff x="7036123" y="2042984"/>
            <a:chExt cx="1828469" cy="526045"/>
          </a:xfrm>
        </p:grpSpPr>
        <p:pic>
          <p:nvPicPr>
            <p:cNvPr id="56" name="Picture 2" descr="C:\Users\yumiko\Desktop\89041.pn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784" y="2042984"/>
              <a:ext cx="1200808" cy="466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" descr="C:\Users\yumiko\Desktop\106209.pn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6123" y="2047036"/>
              <a:ext cx="1342829" cy="521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グループ化 57"/>
          <p:cNvGrpSpPr/>
          <p:nvPr/>
        </p:nvGrpSpPr>
        <p:grpSpPr>
          <a:xfrm>
            <a:off x="599517" y="1806671"/>
            <a:ext cx="1748102" cy="1748100"/>
            <a:chOff x="323828" y="1137367"/>
            <a:chExt cx="2116709" cy="2116709"/>
          </a:xfrm>
        </p:grpSpPr>
        <p:sp>
          <p:nvSpPr>
            <p:cNvPr id="59" name="円/楕円 58"/>
            <p:cNvSpPr/>
            <p:nvPr/>
          </p:nvSpPr>
          <p:spPr>
            <a:xfrm>
              <a:off x="323828" y="1137367"/>
              <a:ext cx="2116709" cy="2116709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メイリオ"/>
                <a:ea typeface="メイリオ"/>
                <a:cs typeface="+mn-cs"/>
              </a:endParaRPr>
            </a:p>
          </p:txBody>
        </p:sp>
        <p:pic>
          <p:nvPicPr>
            <p:cNvPr id="61" name="Picture 6" descr="C:\Users\yumiko\Desktop\97805.png"/>
            <p:cNvPicPr>
              <a:picLocks noChangeAspect="1" noChangeArrowheads="1"/>
            </p:cNvPicPr>
            <p:nvPr/>
          </p:nvPicPr>
          <p:blipFill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441" y="2107422"/>
              <a:ext cx="686633" cy="686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7" descr="C:\Users\yumiko\Desktop\icon_103910.pn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926008">
              <a:off x="1406329" y="2081036"/>
              <a:ext cx="762481" cy="762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テキスト ボックス 71"/>
          <p:cNvSpPr txBox="1"/>
          <p:nvPr/>
        </p:nvSpPr>
        <p:spPr>
          <a:xfrm>
            <a:off x="633389" y="2192339"/>
            <a:ext cx="168035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Donations</a:t>
            </a:r>
            <a:endParaRPr kumimoji="1" lang="ja-JP" altLang="en-US" sz="18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73" name="円/楕円 72"/>
          <p:cNvSpPr/>
          <p:nvPr/>
        </p:nvSpPr>
        <p:spPr>
          <a:xfrm>
            <a:off x="534331" y="1951681"/>
            <a:ext cx="354583" cy="354583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74" name="円/楕円 73"/>
          <p:cNvSpPr/>
          <p:nvPr/>
        </p:nvSpPr>
        <p:spPr>
          <a:xfrm>
            <a:off x="431611" y="1810978"/>
            <a:ext cx="237448" cy="237448"/>
          </a:xfrm>
          <a:prstGeom prst="ellipse">
            <a:avLst/>
          </a:prstGeom>
          <a:solidFill>
            <a:schemeClr val="bg1"/>
          </a:solidFill>
          <a:ln w="698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HGPｺﾞｼｯｸE"/>
              <a:cs typeface="+mn-cs"/>
            </a:endParaRPr>
          </a:p>
        </p:txBody>
      </p:sp>
      <p:sp>
        <p:nvSpPr>
          <p:cNvPr id="79" name="テキスト ボックス 78"/>
          <p:cNvSpPr txBox="1"/>
          <p:nvPr/>
        </p:nvSpPr>
        <p:spPr>
          <a:xfrm>
            <a:off x="6953872" y="2067929"/>
            <a:ext cx="168035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Private</a:t>
            </a:r>
          </a:p>
          <a:p>
            <a:pPr marL="0" marR="0" lvl="0" indent="0" algn="ctr" defTabSz="914342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Research </a:t>
            </a: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Funds</a:t>
            </a:r>
            <a:endParaRPr kumimoji="1" lang="ja-JP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85" name="テキスト ボックス 84"/>
          <p:cNvSpPr txBox="1">
            <a:spLocks noChangeAspect="1"/>
          </p:cNvSpPr>
          <p:nvPr/>
        </p:nvSpPr>
        <p:spPr>
          <a:xfrm>
            <a:off x="809323" y="4977271"/>
            <a:ext cx="3504474" cy="75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lIns="0" tIns="36000" rIns="0" bIns="36000" rtlCol="0">
            <a:no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New Joint 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Research Agreement</a:t>
            </a:r>
            <a:endParaRPr kumimoji="1" lang="ja-JP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 rot="9567994" flipV="1">
            <a:off x="2880108" y="4497975"/>
            <a:ext cx="808942" cy="274031"/>
          </a:xfrm>
          <a:custGeom>
            <a:avLst/>
            <a:gdLst>
              <a:gd name="T0" fmla="*/ 795 w 824"/>
              <a:gd name="T1" fmla="*/ 223 h 322"/>
              <a:gd name="T2" fmla="*/ 767 w 824"/>
              <a:gd name="T3" fmla="*/ 192 h 322"/>
              <a:gd name="T4" fmla="*/ 717 w 824"/>
              <a:gd name="T5" fmla="*/ 142 h 322"/>
              <a:gd name="T6" fmla="*/ 694 w 824"/>
              <a:gd name="T7" fmla="*/ 121 h 322"/>
              <a:gd name="T8" fmla="*/ 649 w 824"/>
              <a:gd name="T9" fmla="*/ 80 h 322"/>
              <a:gd name="T10" fmla="*/ 627 w 824"/>
              <a:gd name="T11" fmla="*/ 61 h 322"/>
              <a:gd name="T12" fmla="*/ 576 w 824"/>
              <a:gd name="T13" fmla="*/ 21 h 322"/>
              <a:gd name="T14" fmla="*/ 550 w 824"/>
              <a:gd name="T15" fmla="*/ 0 h 322"/>
              <a:gd name="T16" fmla="*/ 559 w 824"/>
              <a:gd name="T17" fmla="*/ 47 h 322"/>
              <a:gd name="T18" fmla="*/ 563 w 824"/>
              <a:gd name="T19" fmla="*/ 73 h 322"/>
              <a:gd name="T20" fmla="*/ 488 w 824"/>
              <a:gd name="T21" fmla="*/ 61 h 322"/>
              <a:gd name="T22" fmla="*/ 454 w 824"/>
              <a:gd name="T23" fmla="*/ 57 h 322"/>
              <a:gd name="T24" fmla="*/ 388 w 824"/>
              <a:gd name="T25" fmla="*/ 57 h 322"/>
              <a:gd name="T26" fmla="*/ 357 w 824"/>
              <a:gd name="T27" fmla="*/ 61 h 322"/>
              <a:gd name="T28" fmla="*/ 298 w 824"/>
              <a:gd name="T29" fmla="*/ 71 h 322"/>
              <a:gd name="T30" fmla="*/ 268 w 824"/>
              <a:gd name="T31" fmla="*/ 78 h 322"/>
              <a:gd name="T32" fmla="*/ 209 w 824"/>
              <a:gd name="T33" fmla="*/ 99 h 322"/>
              <a:gd name="T34" fmla="*/ 178 w 824"/>
              <a:gd name="T35" fmla="*/ 111 h 322"/>
              <a:gd name="T36" fmla="*/ 118 w 824"/>
              <a:gd name="T37" fmla="*/ 144 h 322"/>
              <a:gd name="T38" fmla="*/ 85 w 824"/>
              <a:gd name="T39" fmla="*/ 166 h 322"/>
              <a:gd name="T40" fmla="*/ 42 w 824"/>
              <a:gd name="T41" fmla="*/ 220 h 322"/>
              <a:gd name="T42" fmla="*/ 31 w 824"/>
              <a:gd name="T43" fmla="*/ 244 h 322"/>
              <a:gd name="T44" fmla="*/ 12 w 824"/>
              <a:gd name="T45" fmla="*/ 293 h 322"/>
              <a:gd name="T46" fmla="*/ 0 w 824"/>
              <a:gd name="T47" fmla="*/ 322 h 322"/>
              <a:gd name="T48" fmla="*/ 62 w 824"/>
              <a:gd name="T49" fmla="*/ 277 h 322"/>
              <a:gd name="T50" fmla="*/ 92 w 824"/>
              <a:gd name="T51" fmla="*/ 258 h 322"/>
              <a:gd name="T52" fmla="*/ 151 w 824"/>
              <a:gd name="T53" fmla="*/ 229 h 322"/>
              <a:gd name="T54" fmla="*/ 180 w 824"/>
              <a:gd name="T55" fmla="*/ 216 h 322"/>
              <a:gd name="T56" fmla="*/ 237 w 824"/>
              <a:gd name="T57" fmla="*/ 196 h 322"/>
              <a:gd name="T58" fmla="*/ 265 w 824"/>
              <a:gd name="T59" fmla="*/ 189 h 322"/>
              <a:gd name="T60" fmla="*/ 322 w 824"/>
              <a:gd name="T61" fmla="*/ 177 h 322"/>
              <a:gd name="T62" fmla="*/ 351 w 824"/>
              <a:gd name="T63" fmla="*/ 173 h 322"/>
              <a:gd name="T64" fmla="*/ 412 w 824"/>
              <a:gd name="T65" fmla="*/ 170 h 322"/>
              <a:gd name="T66" fmla="*/ 443 w 824"/>
              <a:gd name="T67" fmla="*/ 170 h 322"/>
              <a:gd name="T68" fmla="*/ 511 w 824"/>
              <a:gd name="T69" fmla="*/ 175 h 322"/>
              <a:gd name="T70" fmla="*/ 545 w 824"/>
              <a:gd name="T71" fmla="*/ 180 h 322"/>
              <a:gd name="T72" fmla="*/ 587 w 824"/>
              <a:gd name="T73" fmla="*/ 213 h 322"/>
              <a:gd name="T74" fmla="*/ 590 w 824"/>
              <a:gd name="T75" fmla="*/ 235 h 322"/>
              <a:gd name="T76" fmla="*/ 641 w 824"/>
              <a:gd name="T77" fmla="*/ 254 h 322"/>
              <a:gd name="T78" fmla="*/ 677 w 824"/>
              <a:gd name="T79" fmla="*/ 249 h 322"/>
              <a:gd name="T80" fmla="*/ 739 w 824"/>
              <a:gd name="T81" fmla="*/ 248 h 322"/>
              <a:gd name="T82" fmla="*/ 769 w 824"/>
              <a:gd name="T83" fmla="*/ 249 h 322"/>
              <a:gd name="T84" fmla="*/ 824 w 824"/>
              <a:gd name="T85" fmla="*/ 25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24" h="322">
                <a:moveTo>
                  <a:pt x="824" y="256"/>
                </a:moveTo>
                <a:lnTo>
                  <a:pt x="824" y="256"/>
                </a:lnTo>
                <a:lnTo>
                  <a:pt x="795" y="223"/>
                </a:lnTo>
                <a:lnTo>
                  <a:pt x="795" y="223"/>
                </a:lnTo>
                <a:lnTo>
                  <a:pt x="767" y="192"/>
                </a:lnTo>
                <a:lnTo>
                  <a:pt x="767" y="192"/>
                </a:lnTo>
                <a:lnTo>
                  <a:pt x="741" y="166"/>
                </a:lnTo>
                <a:lnTo>
                  <a:pt x="741" y="166"/>
                </a:lnTo>
                <a:lnTo>
                  <a:pt x="717" y="142"/>
                </a:lnTo>
                <a:lnTo>
                  <a:pt x="717" y="142"/>
                </a:lnTo>
                <a:lnTo>
                  <a:pt x="694" y="121"/>
                </a:lnTo>
                <a:lnTo>
                  <a:pt x="694" y="121"/>
                </a:lnTo>
                <a:lnTo>
                  <a:pt x="672" y="100"/>
                </a:lnTo>
                <a:lnTo>
                  <a:pt x="672" y="100"/>
                </a:lnTo>
                <a:lnTo>
                  <a:pt x="649" y="80"/>
                </a:lnTo>
                <a:lnTo>
                  <a:pt x="649" y="80"/>
                </a:lnTo>
                <a:lnTo>
                  <a:pt x="627" y="61"/>
                </a:lnTo>
                <a:lnTo>
                  <a:pt x="627" y="61"/>
                </a:lnTo>
                <a:lnTo>
                  <a:pt x="602" y="40"/>
                </a:lnTo>
                <a:lnTo>
                  <a:pt x="602" y="40"/>
                </a:lnTo>
                <a:lnTo>
                  <a:pt x="576" y="21"/>
                </a:lnTo>
                <a:lnTo>
                  <a:pt x="576" y="21"/>
                </a:lnTo>
                <a:lnTo>
                  <a:pt x="550" y="0"/>
                </a:lnTo>
                <a:lnTo>
                  <a:pt x="550" y="0"/>
                </a:lnTo>
                <a:lnTo>
                  <a:pt x="556" y="26"/>
                </a:lnTo>
                <a:lnTo>
                  <a:pt x="556" y="26"/>
                </a:lnTo>
                <a:lnTo>
                  <a:pt x="559" y="47"/>
                </a:lnTo>
                <a:lnTo>
                  <a:pt x="559" y="47"/>
                </a:lnTo>
                <a:lnTo>
                  <a:pt x="563" y="73"/>
                </a:lnTo>
                <a:lnTo>
                  <a:pt x="563" y="73"/>
                </a:lnTo>
                <a:lnTo>
                  <a:pt x="525" y="64"/>
                </a:lnTo>
                <a:lnTo>
                  <a:pt x="525" y="64"/>
                </a:lnTo>
                <a:lnTo>
                  <a:pt x="488" y="61"/>
                </a:lnTo>
                <a:lnTo>
                  <a:pt x="488" y="61"/>
                </a:lnTo>
                <a:lnTo>
                  <a:pt x="454" y="57"/>
                </a:lnTo>
                <a:lnTo>
                  <a:pt x="454" y="57"/>
                </a:lnTo>
                <a:lnTo>
                  <a:pt x="421" y="57"/>
                </a:lnTo>
                <a:lnTo>
                  <a:pt x="421" y="57"/>
                </a:lnTo>
                <a:lnTo>
                  <a:pt x="388" y="57"/>
                </a:lnTo>
                <a:lnTo>
                  <a:pt x="388" y="57"/>
                </a:lnTo>
                <a:lnTo>
                  <a:pt x="357" y="61"/>
                </a:lnTo>
                <a:lnTo>
                  <a:pt x="357" y="61"/>
                </a:lnTo>
                <a:lnTo>
                  <a:pt x="327" y="64"/>
                </a:lnTo>
                <a:lnTo>
                  <a:pt x="327" y="64"/>
                </a:lnTo>
                <a:lnTo>
                  <a:pt x="298" y="71"/>
                </a:lnTo>
                <a:lnTo>
                  <a:pt x="298" y="71"/>
                </a:lnTo>
                <a:lnTo>
                  <a:pt x="268" y="78"/>
                </a:lnTo>
                <a:lnTo>
                  <a:pt x="268" y="78"/>
                </a:lnTo>
                <a:lnTo>
                  <a:pt x="239" y="87"/>
                </a:lnTo>
                <a:lnTo>
                  <a:pt x="239" y="87"/>
                </a:lnTo>
                <a:lnTo>
                  <a:pt x="209" y="99"/>
                </a:lnTo>
                <a:lnTo>
                  <a:pt x="209" y="99"/>
                </a:lnTo>
                <a:lnTo>
                  <a:pt x="178" y="111"/>
                </a:lnTo>
                <a:lnTo>
                  <a:pt x="178" y="111"/>
                </a:lnTo>
                <a:lnTo>
                  <a:pt x="149" y="126"/>
                </a:lnTo>
                <a:lnTo>
                  <a:pt x="149" y="126"/>
                </a:lnTo>
                <a:lnTo>
                  <a:pt x="118" y="144"/>
                </a:lnTo>
                <a:lnTo>
                  <a:pt x="118" y="144"/>
                </a:lnTo>
                <a:lnTo>
                  <a:pt x="85" y="166"/>
                </a:lnTo>
                <a:lnTo>
                  <a:pt x="85" y="166"/>
                </a:lnTo>
                <a:lnTo>
                  <a:pt x="52" y="190"/>
                </a:lnTo>
                <a:lnTo>
                  <a:pt x="52" y="190"/>
                </a:lnTo>
                <a:lnTo>
                  <a:pt x="42" y="220"/>
                </a:lnTo>
                <a:lnTo>
                  <a:pt x="42" y="220"/>
                </a:lnTo>
                <a:lnTo>
                  <a:pt x="31" y="244"/>
                </a:lnTo>
                <a:lnTo>
                  <a:pt x="31" y="244"/>
                </a:lnTo>
                <a:lnTo>
                  <a:pt x="21" y="268"/>
                </a:lnTo>
                <a:lnTo>
                  <a:pt x="21" y="268"/>
                </a:lnTo>
                <a:lnTo>
                  <a:pt x="12" y="293"/>
                </a:lnTo>
                <a:lnTo>
                  <a:pt x="12" y="293"/>
                </a:lnTo>
                <a:lnTo>
                  <a:pt x="0" y="322"/>
                </a:lnTo>
                <a:lnTo>
                  <a:pt x="0" y="322"/>
                </a:lnTo>
                <a:lnTo>
                  <a:pt x="31" y="298"/>
                </a:lnTo>
                <a:lnTo>
                  <a:pt x="31" y="298"/>
                </a:lnTo>
                <a:lnTo>
                  <a:pt x="62" y="277"/>
                </a:lnTo>
                <a:lnTo>
                  <a:pt x="62" y="277"/>
                </a:lnTo>
                <a:lnTo>
                  <a:pt x="92" y="258"/>
                </a:lnTo>
                <a:lnTo>
                  <a:pt x="92" y="258"/>
                </a:lnTo>
                <a:lnTo>
                  <a:pt x="121" y="242"/>
                </a:lnTo>
                <a:lnTo>
                  <a:pt x="121" y="242"/>
                </a:lnTo>
                <a:lnTo>
                  <a:pt x="151" y="229"/>
                </a:lnTo>
                <a:lnTo>
                  <a:pt x="151" y="229"/>
                </a:lnTo>
                <a:lnTo>
                  <a:pt x="180" y="216"/>
                </a:lnTo>
                <a:lnTo>
                  <a:pt x="180" y="216"/>
                </a:lnTo>
                <a:lnTo>
                  <a:pt x="208" y="204"/>
                </a:lnTo>
                <a:lnTo>
                  <a:pt x="208" y="204"/>
                </a:lnTo>
                <a:lnTo>
                  <a:pt x="237" y="196"/>
                </a:lnTo>
                <a:lnTo>
                  <a:pt x="237" y="196"/>
                </a:lnTo>
                <a:lnTo>
                  <a:pt x="265" y="189"/>
                </a:lnTo>
                <a:lnTo>
                  <a:pt x="265" y="189"/>
                </a:lnTo>
                <a:lnTo>
                  <a:pt x="293" y="182"/>
                </a:lnTo>
                <a:lnTo>
                  <a:pt x="293" y="182"/>
                </a:lnTo>
                <a:lnTo>
                  <a:pt x="322" y="177"/>
                </a:lnTo>
                <a:lnTo>
                  <a:pt x="322" y="177"/>
                </a:lnTo>
                <a:lnTo>
                  <a:pt x="351" y="173"/>
                </a:lnTo>
                <a:lnTo>
                  <a:pt x="351" y="173"/>
                </a:lnTo>
                <a:lnTo>
                  <a:pt x="381" y="170"/>
                </a:lnTo>
                <a:lnTo>
                  <a:pt x="381" y="170"/>
                </a:lnTo>
                <a:lnTo>
                  <a:pt x="412" y="170"/>
                </a:lnTo>
                <a:lnTo>
                  <a:pt x="412" y="170"/>
                </a:lnTo>
                <a:lnTo>
                  <a:pt x="443" y="170"/>
                </a:lnTo>
                <a:lnTo>
                  <a:pt x="443" y="170"/>
                </a:lnTo>
                <a:lnTo>
                  <a:pt x="476" y="171"/>
                </a:lnTo>
                <a:lnTo>
                  <a:pt x="476" y="171"/>
                </a:lnTo>
                <a:lnTo>
                  <a:pt x="511" y="175"/>
                </a:lnTo>
                <a:lnTo>
                  <a:pt x="511" y="175"/>
                </a:lnTo>
                <a:lnTo>
                  <a:pt x="545" y="180"/>
                </a:lnTo>
                <a:lnTo>
                  <a:pt x="545" y="180"/>
                </a:lnTo>
                <a:lnTo>
                  <a:pt x="582" y="187"/>
                </a:lnTo>
                <a:lnTo>
                  <a:pt x="582" y="187"/>
                </a:lnTo>
                <a:lnTo>
                  <a:pt x="587" y="213"/>
                </a:lnTo>
                <a:lnTo>
                  <a:pt x="587" y="213"/>
                </a:lnTo>
                <a:lnTo>
                  <a:pt x="590" y="235"/>
                </a:lnTo>
                <a:lnTo>
                  <a:pt x="590" y="235"/>
                </a:lnTo>
                <a:lnTo>
                  <a:pt x="595" y="261"/>
                </a:lnTo>
                <a:lnTo>
                  <a:pt x="595" y="261"/>
                </a:lnTo>
                <a:lnTo>
                  <a:pt x="641" y="254"/>
                </a:lnTo>
                <a:lnTo>
                  <a:pt x="641" y="254"/>
                </a:lnTo>
                <a:lnTo>
                  <a:pt x="677" y="249"/>
                </a:lnTo>
                <a:lnTo>
                  <a:pt x="677" y="249"/>
                </a:lnTo>
                <a:lnTo>
                  <a:pt x="710" y="248"/>
                </a:lnTo>
                <a:lnTo>
                  <a:pt x="710" y="248"/>
                </a:lnTo>
                <a:lnTo>
                  <a:pt x="739" y="248"/>
                </a:lnTo>
                <a:lnTo>
                  <a:pt x="739" y="248"/>
                </a:lnTo>
                <a:lnTo>
                  <a:pt x="769" y="249"/>
                </a:lnTo>
                <a:lnTo>
                  <a:pt x="769" y="249"/>
                </a:lnTo>
                <a:lnTo>
                  <a:pt x="796" y="253"/>
                </a:lnTo>
                <a:lnTo>
                  <a:pt x="796" y="253"/>
                </a:lnTo>
                <a:lnTo>
                  <a:pt x="824" y="256"/>
                </a:lnTo>
                <a:lnTo>
                  <a:pt x="824" y="2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sp>
        <p:nvSpPr>
          <p:cNvPr id="88" name="テキスト ボックス 87"/>
          <p:cNvSpPr txBox="1">
            <a:spLocks noChangeAspect="1"/>
          </p:cNvSpPr>
          <p:nvPr/>
        </p:nvSpPr>
        <p:spPr>
          <a:xfrm>
            <a:off x="4499812" y="5081412"/>
            <a:ext cx="3803882" cy="756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lIns="0" tIns="36000" rIns="0" bIns="36000" rtlCol="0">
            <a:noAutofit/>
          </a:bodyPr>
          <a:lstStyle/>
          <a:p>
            <a:pPr marL="0" marR="0" lvl="0" indent="0" algn="ctr" defTabSz="9143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Intellectual </a:t>
            </a:r>
            <a:r>
              <a:rPr kumimoji="1" lang="en-US" altLang="ja-JP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HGPｺﾞｼｯｸE"/>
                <a:cs typeface="+mn-cs"/>
              </a:rPr>
              <a:t>Property Rights</a:t>
            </a:r>
            <a:endParaRPr kumimoji="1" lang="ja-JP" altLang="en-US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 Bold"/>
              <a:ea typeface="HGPｺﾞｼｯｸE"/>
              <a:cs typeface="+mn-cs"/>
            </a:endParaRPr>
          </a:p>
        </p:txBody>
      </p:sp>
      <p:sp>
        <p:nvSpPr>
          <p:cNvPr id="90" name="Freeform 5"/>
          <p:cNvSpPr>
            <a:spLocks/>
          </p:cNvSpPr>
          <p:nvPr/>
        </p:nvSpPr>
        <p:spPr bwMode="auto">
          <a:xfrm rot="1260000">
            <a:off x="5609037" y="4440528"/>
            <a:ext cx="808942" cy="273600"/>
          </a:xfrm>
          <a:custGeom>
            <a:avLst/>
            <a:gdLst>
              <a:gd name="T0" fmla="*/ 795 w 824"/>
              <a:gd name="T1" fmla="*/ 223 h 322"/>
              <a:gd name="T2" fmla="*/ 767 w 824"/>
              <a:gd name="T3" fmla="*/ 192 h 322"/>
              <a:gd name="T4" fmla="*/ 717 w 824"/>
              <a:gd name="T5" fmla="*/ 142 h 322"/>
              <a:gd name="T6" fmla="*/ 694 w 824"/>
              <a:gd name="T7" fmla="*/ 121 h 322"/>
              <a:gd name="T8" fmla="*/ 649 w 824"/>
              <a:gd name="T9" fmla="*/ 80 h 322"/>
              <a:gd name="T10" fmla="*/ 627 w 824"/>
              <a:gd name="T11" fmla="*/ 61 h 322"/>
              <a:gd name="T12" fmla="*/ 576 w 824"/>
              <a:gd name="T13" fmla="*/ 21 h 322"/>
              <a:gd name="T14" fmla="*/ 550 w 824"/>
              <a:gd name="T15" fmla="*/ 0 h 322"/>
              <a:gd name="T16" fmla="*/ 559 w 824"/>
              <a:gd name="T17" fmla="*/ 47 h 322"/>
              <a:gd name="T18" fmla="*/ 563 w 824"/>
              <a:gd name="T19" fmla="*/ 73 h 322"/>
              <a:gd name="T20" fmla="*/ 488 w 824"/>
              <a:gd name="T21" fmla="*/ 61 h 322"/>
              <a:gd name="T22" fmla="*/ 454 w 824"/>
              <a:gd name="T23" fmla="*/ 57 h 322"/>
              <a:gd name="T24" fmla="*/ 388 w 824"/>
              <a:gd name="T25" fmla="*/ 57 h 322"/>
              <a:gd name="T26" fmla="*/ 357 w 824"/>
              <a:gd name="T27" fmla="*/ 61 h 322"/>
              <a:gd name="T28" fmla="*/ 298 w 824"/>
              <a:gd name="T29" fmla="*/ 71 h 322"/>
              <a:gd name="T30" fmla="*/ 268 w 824"/>
              <a:gd name="T31" fmla="*/ 78 h 322"/>
              <a:gd name="T32" fmla="*/ 209 w 824"/>
              <a:gd name="T33" fmla="*/ 99 h 322"/>
              <a:gd name="T34" fmla="*/ 178 w 824"/>
              <a:gd name="T35" fmla="*/ 111 h 322"/>
              <a:gd name="T36" fmla="*/ 118 w 824"/>
              <a:gd name="T37" fmla="*/ 144 h 322"/>
              <a:gd name="T38" fmla="*/ 85 w 824"/>
              <a:gd name="T39" fmla="*/ 166 h 322"/>
              <a:gd name="T40" fmla="*/ 42 w 824"/>
              <a:gd name="T41" fmla="*/ 220 h 322"/>
              <a:gd name="T42" fmla="*/ 31 w 824"/>
              <a:gd name="T43" fmla="*/ 244 h 322"/>
              <a:gd name="T44" fmla="*/ 12 w 824"/>
              <a:gd name="T45" fmla="*/ 293 h 322"/>
              <a:gd name="T46" fmla="*/ 0 w 824"/>
              <a:gd name="T47" fmla="*/ 322 h 322"/>
              <a:gd name="T48" fmla="*/ 62 w 824"/>
              <a:gd name="T49" fmla="*/ 277 h 322"/>
              <a:gd name="T50" fmla="*/ 92 w 824"/>
              <a:gd name="T51" fmla="*/ 258 h 322"/>
              <a:gd name="T52" fmla="*/ 151 w 824"/>
              <a:gd name="T53" fmla="*/ 229 h 322"/>
              <a:gd name="T54" fmla="*/ 180 w 824"/>
              <a:gd name="T55" fmla="*/ 216 h 322"/>
              <a:gd name="T56" fmla="*/ 237 w 824"/>
              <a:gd name="T57" fmla="*/ 196 h 322"/>
              <a:gd name="T58" fmla="*/ 265 w 824"/>
              <a:gd name="T59" fmla="*/ 189 h 322"/>
              <a:gd name="T60" fmla="*/ 322 w 824"/>
              <a:gd name="T61" fmla="*/ 177 h 322"/>
              <a:gd name="T62" fmla="*/ 351 w 824"/>
              <a:gd name="T63" fmla="*/ 173 h 322"/>
              <a:gd name="T64" fmla="*/ 412 w 824"/>
              <a:gd name="T65" fmla="*/ 170 h 322"/>
              <a:gd name="T66" fmla="*/ 443 w 824"/>
              <a:gd name="T67" fmla="*/ 170 h 322"/>
              <a:gd name="T68" fmla="*/ 511 w 824"/>
              <a:gd name="T69" fmla="*/ 175 h 322"/>
              <a:gd name="T70" fmla="*/ 545 w 824"/>
              <a:gd name="T71" fmla="*/ 180 h 322"/>
              <a:gd name="T72" fmla="*/ 587 w 824"/>
              <a:gd name="T73" fmla="*/ 213 h 322"/>
              <a:gd name="T74" fmla="*/ 590 w 824"/>
              <a:gd name="T75" fmla="*/ 235 h 322"/>
              <a:gd name="T76" fmla="*/ 641 w 824"/>
              <a:gd name="T77" fmla="*/ 254 h 322"/>
              <a:gd name="T78" fmla="*/ 677 w 824"/>
              <a:gd name="T79" fmla="*/ 249 h 322"/>
              <a:gd name="T80" fmla="*/ 739 w 824"/>
              <a:gd name="T81" fmla="*/ 248 h 322"/>
              <a:gd name="T82" fmla="*/ 769 w 824"/>
              <a:gd name="T83" fmla="*/ 249 h 322"/>
              <a:gd name="T84" fmla="*/ 824 w 824"/>
              <a:gd name="T85" fmla="*/ 256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24" h="322">
                <a:moveTo>
                  <a:pt x="824" y="256"/>
                </a:moveTo>
                <a:lnTo>
                  <a:pt x="824" y="256"/>
                </a:lnTo>
                <a:lnTo>
                  <a:pt x="795" y="223"/>
                </a:lnTo>
                <a:lnTo>
                  <a:pt x="795" y="223"/>
                </a:lnTo>
                <a:lnTo>
                  <a:pt x="767" y="192"/>
                </a:lnTo>
                <a:lnTo>
                  <a:pt x="767" y="192"/>
                </a:lnTo>
                <a:lnTo>
                  <a:pt x="741" y="166"/>
                </a:lnTo>
                <a:lnTo>
                  <a:pt x="741" y="166"/>
                </a:lnTo>
                <a:lnTo>
                  <a:pt x="717" y="142"/>
                </a:lnTo>
                <a:lnTo>
                  <a:pt x="717" y="142"/>
                </a:lnTo>
                <a:lnTo>
                  <a:pt x="694" y="121"/>
                </a:lnTo>
                <a:lnTo>
                  <a:pt x="694" y="121"/>
                </a:lnTo>
                <a:lnTo>
                  <a:pt x="672" y="100"/>
                </a:lnTo>
                <a:lnTo>
                  <a:pt x="672" y="100"/>
                </a:lnTo>
                <a:lnTo>
                  <a:pt x="649" y="80"/>
                </a:lnTo>
                <a:lnTo>
                  <a:pt x="649" y="80"/>
                </a:lnTo>
                <a:lnTo>
                  <a:pt x="627" y="61"/>
                </a:lnTo>
                <a:lnTo>
                  <a:pt x="627" y="61"/>
                </a:lnTo>
                <a:lnTo>
                  <a:pt x="602" y="40"/>
                </a:lnTo>
                <a:lnTo>
                  <a:pt x="602" y="40"/>
                </a:lnTo>
                <a:lnTo>
                  <a:pt x="576" y="21"/>
                </a:lnTo>
                <a:lnTo>
                  <a:pt x="576" y="21"/>
                </a:lnTo>
                <a:lnTo>
                  <a:pt x="550" y="0"/>
                </a:lnTo>
                <a:lnTo>
                  <a:pt x="550" y="0"/>
                </a:lnTo>
                <a:lnTo>
                  <a:pt x="556" y="26"/>
                </a:lnTo>
                <a:lnTo>
                  <a:pt x="556" y="26"/>
                </a:lnTo>
                <a:lnTo>
                  <a:pt x="559" y="47"/>
                </a:lnTo>
                <a:lnTo>
                  <a:pt x="559" y="47"/>
                </a:lnTo>
                <a:lnTo>
                  <a:pt x="563" y="73"/>
                </a:lnTo>
                <a:lnTo>
                  <a:pt x="563" y="73"/>
                </a:lnTo>
                <a:lnTo>
                  <a:pt x="525" y="64"/>
                </a:lnTo>
                <a:lnTo>
                  <a:pt x="525" y="64"/>
                </a:lnTo>
                <a:lnTo>
                  <a:pt x="488" y="61"/>
                </a:lnTo>
                <a:lnTo>
                  <a:pt x="488" y="61"/>
                </a:lnTo>
                <a:lnTo>
                  <a:pt x="454" y="57"/>
                </a:lnTo>
                <a:lnTo>
                  <a:pt x="454" y="57"/>
                </a:lnTo>
                <a:lnTo>
                  <a:pt x="421" y="57"/>
                </a:lnTo>
                <a:lnTo>
                  <a:pt x="421" y="57"/>
                </a:lnTo>
                <a:lnTo>
                  <a:pt x="388" y="57"/>
                </a:lnTo>
                <a:lnTo>
                  <a:pt x="388" y="57"/>
                </a:lnTo>
                <a:lnTo>
                  <a:pt x="357" y="61"/>
                </a:lnTo>
                <a:lnTo>
                  <a:pt x="357" y="61"/>
                </a:lnTo>
                <a:lnTo>
                  <a:pt x="327" y="64"/>
                </a:lnTo>
                <a:lnTo>
                  <a:pt x="327" y="64"/>
                </a:lnTo>
                <a:lnTo>
                  <a:pt x="298" y="71"/>
                </a:lnTo>
                <a:lnTo>
                  <a:pt x="298" y="71"/>
                </a:lnTo>
                <a:lnTo>
                  <a:pt x="268" y="78"/>
                </a:lnTo>
                <a:lnTo>
                  <a:pt x="268" y="78"/>
                </a:lnTo>
                <a:lnTo>
                  <a:pt x="239" y="87"/>
                </a:lnTo>
                <a:lnTo>
                  <a:pt x="239" y="87"/>
                </a:lnTo>
                <a:lnTo>
                  <a:pt x="209" y="99"/>
                </a:lnTo>
                <a:lnTo>
                  <a:pt x="209" y="99"/>
                </a:lnTo>
                <a:lnTo>
                  <a:pt x="178" y="111"/>
                </a:lnTo>
                <a:lnTo>
                  <a:pt x="178" y="111"/>
                </a:lnTo>
                <a:lnTo>
                  <a:pt x="149" y="126"/>
                </a:lnTo>
                <a:lnTo>
                  <a:pt x="149" y="126"/>
                </a:lnTo>
                <a:lnTo>
                  <a:pt x="118" y="144"/>
                </a:lnTo>
                <a:lnTo>
                  <a:pt x="118" y="144"/>
                </a:lnTo>
                <a:lnTo>
                  <a:pt x="85" y="166"/>
                </a:lnTo>
                <a:lnTo>
                  <a:pt x="85" y="166"/>
                </a:lnTo>
                <a:lnTo>
                  <a:pt x="52" y="190"/>
                </a:lnTo>
                <a:lnTo>
                  <a:pt x="52" y="190"/>
                </a:lnTo>
                <a:lnTo>
                  <a:pt x="42" y="220"/>
                </a:lnTo>
                <a:lnTo>
                  <a:pt x="42" y="220"/>
                </a:lnTo>
                <a:lnTo>
                  <a:pt x="31" y="244"/>
                </a:lnTo>
                <a:lnTo>
                  <a:pt x="31" y="244"/>
                </a:lnTo>
                <a:lnTo>
                  <a:pt x="21" y="268"/>
                </a:lnTo>
                <a:lnTo>
                  <a:pt x="21" y="268"/>
                </a:lnTo>
                <a:lnTo>
                  <a:pt x="12" y="293"/>
                </a:lnTo>
                <a:lnTo>
                  <a:pt x="12" y="293"/>
                </a:lnTo>
                <a:lnTo>
                  <a:pt x="0" y="322"/>
                </a:lnTo>
                <a:lnTo>
                  <a:pt x="0" y="322"/>
                </a:lnTo>
                <a:lnTo>
                  <a:pt x="31" y="298"/>
                </a:lnTo>
                <a:lnTo>
                  <a:pt x="31" y="298"/>
                </a:lnTo>
                <a:lnTo>
                  <a:pt x="62" y="277"/>
                </a:lnTo>
                <a:lnTo>
                  <a:pt x="62" y="277"/>
                </a:lnTo>
                <a:lnTo>
                  <a:pt x="92" y="258"/>
                </a:lnTo>
                <a:lnTo>
                  <a:pt x="92" y="258"/>
                </a:lnTo>
                <a:lnTo>
                  <a:pt x="121" y="242"/>
                </a:lnTo>
                <a:lnTo>
                  <a:pt x="121" y="242"/>
                </a:lnTo>
                <a:lnTo>
                  <a:pt x="151" y="229"/>
                </a:lnTo>
                <a:lnTo>
                  <a:pt x="151" y="229"/>
                </a:lnTo>
                <a:lnTo>
                  <a:pt x="180" y="216"/>
                </a:lnTo>
                <a:lnTo>
                  <a:pt x="180" y="216"/>
                </a:lnTo>
                <a:lnTo>
                  <a:pt x="208" y="204"/>
                </a:lnTo>
                <a:lnTo>
                  <a:pt x="208" y="204"/>
                </a:lnTo>
                <a:lnTo>
                  <a:pt x="237" y="196"/>
                </a:lnTo>
                <a:lnTo>
                  <a:pt x="237" y="196"/>
                </a:lnTo>
                <a:lnTo>
                  <a:pt x="265" y="189"/>
                </a:lnTo>
                <a:lnTo>
                  <a:pt x="265" y="189"/>
                </a:lnTo>
                <a:lnTo>
                  <a:pt x="293" y="182"/>
                </a:lnTo>
                <a:lnTo>
                  <a:pt x="293" y="182"/>
                </a:lnTo>
                <a:lnTo>
                  <a:pt x="322" y="177"/>
                </a:lnTo>
                <a:lnTo>
                  <a:pt x="322" y="177"/>
                </a:lnTo>
                <a:lnTo>
                  <a:pt x="351" y="173"/>
                </a:lnTo>
                <a:lnTo>
                  <a:pt x="351" y="173"/>
                </a:lnTo>
                <a:lnTo>
                  <a:pt x="381" y="170"/>
                </a:lnTo>
                <a:lnTo>
                  <a:pt x="381" y="170"/>
                </a:lnTo>
                <a:lnTo>
                  <a:pt x="412" y="170"/>
                </a:lnTo>
                <a:lnTo>
                  <a:pt x="412" y="170"/>
                </a:lnTo>
                <a:lnTo>
                  <a:pt x="443" y="170"/>
                </a:lnTo>
                <a:lnTo>
                  <a:pt x="443" y="170"/>
                </a:lnTo>
                <a:lnTo>
                  <a:pt x="476" y="171"/>
                </a:lnTo>
                <a:lnTo>
                  <a:pt x="476" y="171"/>
                </a:lnTo>
                <a:lnTo>
                  <a:pt x="511" y="175"/>
                </a:lnTo>
                <a:lnTo>
                  <a:pt x="511" y="175"/>
                </a:lnTo>
                <a:lnTo>
                  <a:pt x="545" y="180"/>
                </a:lnTo>
                <a:lnTo>
                  <a:pt x="545" y="180"/>
                </a:lnTo>
                <a:lnTo>
                  <a:pt x="582" y="187"/>
                </a:lnTo>
                <a:lnTo>
                  <a:pt x="582" y="187"/>
                </a:lnTo>
                <a:lnTo>
                  <a:pt x="587" y="213"/>
                </a:lnTo>
                <a:lnTo>
                  <a:pt x="587" y="213"/>
                </a:lnTo>
                <a:lnTo>
                  <a:pt x="590" y="235"/>
                </a:lnTo>
                <a:lnTo>
                  <a:pt x="590" y="235"/>
                </a:lnTo>
                <a:lnTo>
                  <a:pt x="595" y="261"/>
                </a:lnTo>
                <a:lnTo>
                  <a:pt x="595" y="261"/>
                </a:lnTo>
                <a:lnTo>
                  <a:pt x="641" y="254"/>
                </a:lnTo>
                <a:lnTo>
                  <a:pt x="641" y="254"/>
                </a:lnTo>
                <a:lnTo>
                  <a:pt x="677" y="249"/>
                </a:lnTo>
                <a:lnTo>
                  <a:pt x="677" y="249"/>
                </a:lnTo>
                <a:lnTo>
                  <a:pt x="710" y="248"/>
                </a:lnTo>
                <a:lnTo>
                  <a:pt x="710" y="248"/>
                </a:lnTo>
                <a:lnTo>
                  <a:pt x="739" y="248"/>
                </a:lnTo>
                <a:lnTo>
                  <a:pt x="739" y="248"/>
                </a:lnTo>
                <a:lnTo>
                  <a:pt x="769" y="249"/>
                </a:lnTo>
                <a:lnTo>
                  <a:pt x="769" y="249"/>
                </a:lnTo>
                <a:lnTo>
                  <a:pt x="796" y="253"/>
                </a:lnTo>
                <a:lnTo>
                  <a:pt x="796" y="253"/>
                </a:lnTo>
                <a:lnTo>
                  <a:pt x="824" y="256"/>
                </a:lnTo>
                <a:lnTo>
                  <a:pt x="824" y="25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メイリオ"/>
              <a:ea typeface="メイリオ"/>
              <a:cs typeface="+mn-cs"/>
            </a:endParaRPr>
          </a:p>
        </p:txBody>
      </p:sp>
      <p:pic>
        <p:nvPicPr>
          <p:cNvPr id="92" name="図 9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271" t="-4983" r="3742" b="12386"/>
          <a:stretch/>
        </p:blipFill>
        <p:spPr>
          <a:xfrm>
            <a:off x="6758259" y="4454676"/>
            <a:ext cx="726086" cy="819008"/>
          </a:xfrm>
          <a:prstGeom prst="ellipse">
            <a:avLst/>
          </a:prstGeom>
          <a:noFill/>
          <a:ln w="57150">
            <a:noFill/>
          </a:ln>
        </p:spPr>
      </p:pic>
      <p:pic>
        <p:nvPicPr>
          <p:cNvPr id="94" name="図 9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747" t="-4703" r="-12837"/>
          <a:stretch/>
        </p:blipFill>
        <p:spPr>
          <a:xfrm>
            <a:off x="1628815" y="4341384"/>
            <a:ext cx="763636" cy="763636"/>
          </a:xfrm>
          <a:prstGeom prst="ellipse">
            <a:avLst/>
          </a:prstGeom>
          <a:noFill/>
          <a:ln w="57150">
            <a:noFill/>
          </a:ln>
        </p:spPr>
      </p:pic>
    </p:spTree>
    <p:extLst>
      <p:ext uri="{BB962C8B-B14F-4D97-AF65-F5344CB8AC3E}">
        <p14:creationId xmlns:p14="http://schemas.microsoft.com/office/powerpoint/2010/main" val="30202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theme/theme1.xml><?xml version="1.0" encoding="utf-8"?>
<a:theme xmlns:a="http://schemas.openxmlformats.org/drawingml/2006/main" name="1_テーマ1handai">
  <a:themeElements>
    <a:clrScheme name="ユーザー定義 15">
      <a:dk1>
        <a:sysClr val="windowText" lastClr="000000"/>
      </a:dk1>
      <a:lt1>
        <a:sysClr val="window" lastClr="FFFFFF"/>
      </a:lt1>
      <a:dk2>
        <a:srgbClr val="365E8E"/>
      </a:dk2>
      <a:lt2>
        <a:srgbClr val="E7DEC9"/>
      </a:lt2>
      <a:accent1>
        <a:srgbClr val="0299CE"/>
      </a:accent1>
      <a:accent2>
        <a:srgbClr val="ECB100"/>
      </a:accent2>
      <a:accent3>
        <a:srgbClr val="507D82"/>
      </a:accent3>
      <a:accent4>
        <a:srgbClr val="003090"/>
      </a:accent4>
      <a:accent5>
        <a:srgbClr val="9A1616"/>
      </a:accent5>
      <a:accent6>
        <a:srgbClr val="3366FF"/>
      </a:accent6>
      <a:hlink>
        <a:srgbClr val="DBEEF4"/>
      </a:hlink>
      <a:folHlink>
        <a:srgbClr val="FFD934"/>
      </a:folHlink>
    </a:clrScheme>
    <a:fontScheme name="ユーザー定義 8">
      <a:majorFont>
        <a:latin typeface="Times New Roman Bold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fontAlgn="base">
          <a:defRPr kumimoji="1" sz="2400" b="0" i="0" u="none" strike="noStrike" kern="1200" baseline="0" dirty="0" smtClean="0">
            <a:solidFill>
              <a:schemeClr val="tx1"/>
            </a:solidFill>
            <a:latin typeface="+mj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2.xml><?xml version="1.0" encoding="utf-8"?>
<a:theme xmlns:a="http://schemas.openxmlformats.org/drawingml/2006/main" name="3_テーマ1handai">
  <a:themeElements>
    <a:clrScheme name="ユーザー定義 15">
      <a:dk1>
        <a:sysClr val="windowText" lastClr="000000"/>
      </a:dk1>
      <a:lt1>
        <a:sysClr val="window" lastClr="FFFFFF"/>
      </a:lt1>
      <a:dk2>
        <a:srgbClr val="365E8E"/>
      </a:dk2>
      <a:lt2>
        <a:srgbClr val="E7DEC9"/>
      </a:lt2>
      <a:accent1>
        <a:srgbClr val="0299CE"/>
      </a:accent1>
      <a:accent2>
        <a:srgbClr val="ECB100"/>
      </a:accent2>
      <a:accent3>
        <a:srgbClr val="507D82"/>
      </a:accent3>
      <a:accent4>
        <a:srgbClr val="003090"/>
      </a:accent4>
      <a:accent5>
        <a:srgbClr val="9A1616"/>
      </a:accent5>
      <a:accent6>
        <a:srgbClr val="3366FF"/>
      </a:accent6>
      <a:hlink>
        <a:srgbClr val="DBEEF4"/>
      </a:hlink>
      <a:folHlink>
        <a:srgbClr val="FFD934"/>
      </a:folHlink>
    </a:clrScheme>
    <a:fontScheme name="ユーザー定義 8">
      <a:majorFont>
        <a:latin typeface="Times New Roman Bold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fontAlgn="base">
          <a:defRPr kumimoji="1" sz="2400" b="0" i="0" u="none" strike="noStrike" kern="1200" baseline="0" dirty="0" smtClean="0">
            <a:solidFill>
              <a:schemeClr val="tx1"/>
            </a:solidFill>
            <a:latin typeface="+mj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3.xml><?xml version="1.0" encoding="utf-8"?>
<a:theme xmlns:a="http://schemas.openxmlformats.org/drawingml/2006/main" name="5_テーマ1handai">
  <a:themeElements>
    <a:clrScheme name="ユーザー定義 15">
      <a:dk1>
        <a:sysClr val="windowText" lastClr="000000"/>
      </a:dk1>
      <a:lt1>
        <a:sysClr val="window" lastClr="FFFFFF"/>
      </a:lt1>
      <a:dk2>
        <a:srgbClr val="365E8E"/>
      </a:dk2>
      <a:lt2>
        <a:srgbClr val="E7DEC9"/>
      </a:lt2>
      <a:accent1>
        <a:srgbClr val="0299CE"/>
      </a:accent1>
      <a:accent2>
        <a:srgbClr val="ECB100"/>
      </a:accent2>
      <a:accent3>
        <a:srgbClr val="507D82"/>
      </a:accent3>
      <a:accent4>
        <a:srgbClr val="003090"/>
      </a:accent4>
      <a:accent5>
        <a:srgbClr val="9A1616"/>
      </a:accent5>
      <a:accent6>
        <a:srgbClr val="3366FF"/>
      </a:accent6>
      <a:hlink>
        <a:srgbClr val="DBEEF4"/>
      </a:hlink>
      <a:folHlink>
        <a:srgbClr val="FFD934"/>
      </a:folHlink>
    </a:clrScheme>
    <a:fontScheme name="ユーザー定義 8">
      <a:majorFont>
        <a:latin typeface="Times New Roman Bold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fontAlgn="base">
          <a:defRPr kumimoji="1" sz="2400" b="0" i="0" u="none" strike="noStrike" kern="1200" baseline="0" dirty="0" smtClean="0">
            <a:solidFill>
              <a:schemeClr val="tx1"/>
            </a:solidFill>
            <a:latin typeface="+mj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4.xml><?xml version="1.0" encoding="utf-8"?>
<a:theme xmlns:a="http://schemas.openxmlformats.org/drawingml/2006/main" name="4_テーマ1handai">
  <a:themeElements>
    <a:clrScheme name="ユーザー定義 15">
      <a:dk1>
        <a:sysClr val="windowText" lastClr="000000"/>
      </a:dk1>
      <a:lt1>
        <a:sysClr val="window" lastClr="FFFFFF"/>
      </a:lt1>
      <a:dk2>
        <a:srgbClr val="365E8E"/>
      </a:dk2>
      <a:lt2>
        <a:srgbClr val="E7DEC9"/>
      </a:lt2>
      <a:accent1>
        <a:srgbClr val="0299CE"/>
      </a:accent1>
      <a:accent2>
        <a:srgbClr val="ECB100"/>
      </a:accent2>
      <a:accent3>
        <a:srgbClr val="507D82"/>
      </a:accent3>
      <a:accent4>
        <a:srgbClr val="003090"/>
      </a:accent4>
      <a:accent5>
        <a:srgbClr val="9A1616"/>
      </a:accent5>
      <a:accent6>
        <a:srgbClr val="3366FF"/>
      </a:accent6>
      <a:hlink>
        <a:srgbClr val="DBEEF4"/>
      </a:hlink>
      <a:folHlink>
        <a:srgbClr val="FFD934"/>
      </a:folHlink>
    </a:clrScheme>
    <a:fontScheme name="ユーザー定義 8">
      <a:majorFont>
        <a:latin typeface="Times New Roman Bold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fontAlgn="base">
          <a:defRPr kumimoji="1" sz="2400" b="0" i="0" u="none" strike="noStrike" kern="1200" baseline="0" dirty="0" smtClean="0">
            <a:solidFill>
              <a:schemeClr val="tx1"/>
            </a:solidFill>
            <a:latin typeface="+mj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5.xml><?xml version="1.0" encoding="utf-8"?>
<a:theme xmlns:a="http://schemas.openxmlformats.org/drawingml/2006/main" name="6_テーマ1handai">
  <a:themeElements>
    <a:clrScheme name="ユーザー定義 15">
      <a:dk1>
        <a:sysClr val="windowText" lastClr="000000"/>
      </a:dk1>
      <a:lt1>
        <a:sysClr val="window" lastClr="FFFFFF"/>
      </a:lt1>
      <a:dk2>
        <a:srgbClr val="365E8E"/>
      </a:dk2>
      <a:lt2>
        <a:srgbClr val="E7DEC9"/>
      </a:lt2>
      <a:accent1>
        <a:srgbClr val="0299CE"/>
      </a:accent1>
      <a:accent2>
        <a:srgbClr val="ECB100"/>
      </a:accent2>
      <a:accent3>
        <a:srgbClr val="507D82"/>
      </a:accent3>
      <a:accent4>
        <a:srgbClr val="003090"/>
      </a:accent4>
      <a:accent5>
        <a:srgbClr val="9A1616"/>
      </a:accent5>
      <a:accent6>
        <a:srgbClr val="3366FF"/>
      </a:accent6>
      <a:hlink>
        <a:srgbClr val="DBEEF4"/>
      </a:hlink>
      <a:folHlink>
        <a:srgbClr val="FFD934"/>
      </a:folHlink>
    </a:clrScheme>
    <a:fontScheme name="ユーザー定義 8">
      <a:majorFont>
        <a:latin typeface="Times New Roman Bold"/>
        <a:ea typeface="HGP創英角ｺﾞｼｯｸUB"/>
        <a:cs typeface=""/>
      </a:majorFont>
      <a:minorFont>
        <a:latin typeface="Arial"/>
        <a:ea typeface="HGPｺﾞｼｯｸ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fontAlgn="base">
          <a:defRPr kumimoji="1" sz="2400" b="0" i="0" u="none" strike="noStrike" kern="1200" baseline="0" dirty="0" smtClean="0">
            <a:solidFill>
              <a:schemeClr val="tx1"/>
            </a:solidFill>
            <a:latin typeface="+mj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テーマ1handai" id="{411DAA8F-72BB-4077-88B8-CEC5AEE489B8}" vid="{3497D8B0-79FE-46E6-969B-F84DB0BDDD2C}"/>
    </a:ext>
  </a:extLst>
</a:theme>
</file>

<file path=ppt/theme/theme6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ユーザー定義 14">
    <a:dk1>
      <a:sysClr val="windowText" lastClr="000000"/>
    </a:dk1>
    <a:lt1>
      <a:sysClr val="window" lastClr="FFFFFF"/>
    </a:lt1>
    <a:dk2>
      <a:srgbClr val="365BA6"/>
    </a:dk2>
    <a:lt2>
      <a:srgbClr val="E7DEC9"/>
    </a:lt2>
    <a:accent1>
      <a:srgbClr val="055DCD"/>
    </a:accent1>
    <a:accent2>
      <a:srgbClr val="ECB100"/>
    </a:accent2>
    <a:accent3>
      <a:srgbClr val="507D82"/>
    </a:accent3>
    <a:accent4>
      <a:srgbClr val="000090"/>
    </a:accent4>
    <a:accent5>
      <a:srgbClr val="9A1616"/>
    </a:accent5>
    <a:accent6>
      <a:srgbClr val="3366FF"/>
    </a:accent6>
    <a:hlink>
      <a:srgbClr val="DBEEF4"/>
    </a:hlink>
    <a:folHlink>
      <a:srgbClr val="FFD934"/>
    </a:folHlink>
  </a:clrScheme>
  <a:fontScheme name="メイリオ限定">
    <a:majorFont>
      <a:latin typeface="メイリオ"/>
      <a:ea typeface="メイリオ"/>
      <a:cs typeface=""/>
    </a:majorFont>
    <a:minorFont>
      <a:latin typeface="メイリオ"/>
      <a:ea typeface="メイリオ"/>
      <a:cs typeface=""/>
    </a:minorFont>
  </a:fontScheme>
  <a:fmtScheme name="フレッシュ">
    <a:fillStyleLst>
      <a:solidFill>
        <a:schemeClr val="phClr"/>
      </a:solidFill>
      <a:gradFill rotWithShape="1">
        <a:gsLst>
          <a:gs pos="0">
            <a:schemeClr val="phClr">
              <a:tint val="35000"/>
              <a:satMod val="253000"/>
            </a:schemeClr>
          </a:gs>
          <a:gs pos="50000">
            <a:schemeClr val="phClr">
              <a:tint val="42000"/>
              <a:satMod val="255000"/>
            </a:schemeClr>
          </a:gs>
          <a:gs pos="97000">
            <a:schemeClr val="phClr">
              <a:tint val="53000"/>
              <a:satMod val="260000"/>
            </a:schemeClr>
          </a:gs>
          <a:gs pos="100000">
            <a:schemeClr val="phClr">
              <a:tint val="56000"/>
              <a:satMod val="275000"/>
            </a:schemeClr>
          </a:gs>
        </a:gsLst>
        <a:path path="circle">
          <a:fillToRect l="50000" t="50000" r="50000" b="50000"/>
        </a:path>
      </a:gradFill>
      <a:gradFill rotWithShape="1">
        <a:gsLst>
          <a:gs pos="0">
            <a:schemeClr val="phClr">
              <a:tint val="92000"/>
              <a:satMod val="170000"/>
            </a:schemeClr>
          </a:gs>
          <a:gs pos="15000">
            <a:schemeClr val="phClr">
              <a:tint val="92000"/>
              <a:shade val="99000"/>
              <a:satMod val="170000"/>
            </a:schemeClr>
          </a:gs>
          <a:gs pos="62000">
            <a:schemeClr val="phClr">
              <a:tint val="96000"/>
              <a:shade val="80000"/>
              <a:satMod val="170000"/>
            </a:schemeClr>
          </a:gs>
          <a:gs pos="97000">
            <a:schemeClr val="phClr">
              <a:tint val="98000"/>
              <a:shade val="63000"/>
              <a:satMod val="170000"/>
            </a:schemeClr>
          </a:gs>
          <a:gs pos="100000">
            <a:schemeClr val="phClr">
              <a:shade val="62000"/>
              <a:satMod val="170000"/>
            </a:schemeClr>
          </a:gs>
        </a:gsLst>
        <a:path path="circle">
          <a:fillToRect l="50000" t="50000" r="50000" b="50000"/>
        </a:path>
      </a:gradFill>
    </a:fillStyleLst>
    <a:lnStyleLst>
      <a:ln w="9525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  <a:ln w="254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8700000"/>
          </a:lightRig>
        </a:scene3d>
        <a:sp3d contourW="12700">
          <a:bevelT w="0" h="0"/>
          <a:contourClr>
            <a:schemeClr val="phClr">
              <a:shade val="80000"/>
            </a:schemeClr>
          </a:contourClr>
        </a:sp3d>
      </a:effectStyle>
      <a:effectStyle>
        <a:effectLst>
          <a:outerShdw blurRad="63500" dist="25400" dir="5400000" rotWithShape="0">
            <a:srgbClr val="000000">
              <a:alpha val="43137"/>
            </a:srgbClr>
          </a:outerShdw>
        </a:effectLst>
        <a:scene3d>
          <a:camera prst="orthographicFront" fov="0">
            <a:rot lat="0" lon="0" rev="0"/>
          </a:camera>
          <a:lightRig rig="brightRoom" dir="tl">
            <a:rot lat="0" lon="0" rev="5400000"/>
          </a:lightRig>
        </a:scene3d>
        <a:sp3d contourW="12700">
          <a:bevelT w="25400" h="50800" prst="angle"/>
          <a:contourClr>
            <a:schemeClr val="phClr"/>
          </a:contourClr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60000"/>
              <a:satMod val="355000"/>
            </a:schemeClr>
          </a:gs>
          <a:gs pos="40000">
            <a:schemeClr val="phClr">
              <a:tint val="85000"/>
              <a:satMod val="320000"/>
            </a:schemeClr>
          </a:gs>
          <a:gs pos="100000">
            <a:schemeClr val="phClr">
              <a:shade val="55000"/>
              <a:satMod val="300000"/>
            </a:schemeClr>
          </a:gs>
        </a:gsLst>
        <a:path path="circle">
          <a:fillToRect l="-24500" t="-20000" r="124500" b="120000"/>
        </a:path>
      </a:gradFill>
      <a:blipFill>
        <a:blip xmlns:r="http://schemas.openxmlformats.org/officeDocument/2006/relationships" r:embed="rId1">
          <a:duotone>
            <a:schemeClr val="phClr">
              <a:shade val="9000"/>
              <a:satMod val="300000"/>
            </a:schemeClr>
            <a:schemeClr val="phClr">
              <a:tint val="90000"/>
              <a:satMod val="225000"/>
            </a:schemeClr>
          </a:duotone>
        </a:blip>
        <a:tile tx="0" ty="0" sx="90000" sy="90000" flip="xy" algn="tl"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テーマ1handai</Template>
  <TotalTime>5444</TotalTime>
  <Words>1958</Words>
  <Application>Microsoft Office PowerPoint</Application>
  <PresentationFormat>画面に合わせる (4:3)</PresentationFormat>
  <Paragraphs>556</Paragraphs>
  <Slides>31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5</vt:i4>
      </vt:variant>
      <vt:variant>
        <vt:lpstr>スライド タイトル</vt:lpstr>
      </vt:variant>
      <vt:variant>
        <vt:i4>31</vt:i4>
      </vt:variant>
    </vt:vector>
  </HeadingPairs>
  <TitlesOfParts>
    <vt:vector size="47" baseType="lpstr">
      <vt:lpstr>HGPｺﾞｼｯｸE</vt:lpstr>
      <vt:lpstr>HGP創英角ｺﾞｼｯｸUB</vt:lpstr>
      <vt:lpstr>ＭＳ Ｐゴシック</vt:lpstr>
      <vt:lpstr>新細明體</vt:lpstr>
      <vt:lpstr>メイリオ</vt:lpstr>
      <vt:lpstr>Yu Gothic</vt:lpstr>
      <vt:lpstr>Arial</vt:lpstr>
      <vt:lpstr>Calibri</vt:lpstr>
      <vt:lpstr>Times New Roman</vt:lpstr>
      <vt:lpstr>Times New Roman Bold</vt:lpstr>
      <vt:lpstr>Wingdings</vt:lpstr>
      <vt:lpstr>1_テーマ1handai</vt:lpstr>
      <vt:lpstr>3_テーマ1handai</vt:lpstr>
      <vt:lpstr>5_テーマ1handai</vt:lpstr>
      <vt:lpstr>4_テーマ1handai</vt:lpstr>
      <vt:lpstr>6_テーマ1handai</vt:lpstr>
      <vt:lpstr>PowerPoint プレゼンテーション</vt:lpstr>
      <vt:lpstr>Osaka University: Facts and Figures</vt:lpstr>
      <vt:lpstr>World-Leading Innovative University</vt:lpstr>
      <vt:lpstr>Investment Trends of Fundamental Academic Research</vt:lpstr>
      <vt:lpstr>Recent Progress of Osaka University</vt:lpstr>
      <vt:lpstr>Industry-University Collaboration</vt:lpstr>
      <vt:lpstr>From Collaboration to Co-Creation</vt:lpstr>
      <vt:lpstr>Co-creation: Approach 1 (Research)</vt:lpstr>
      <vt:lpstr>Osaka University –style Comprehensive  Co-creation with Industry</vt:lpstr>
      <vt:lpstr>Inter-organizational Partnerships beginning</vt:lpstr>
      <vt:lpstr>Co-creation: Approach 2 (Education)</vt:lpstr>
      <vt:lpstr>Nurture Innovative Leaders through Co-creation</vt:lpstr>
      <vt:lpstr>Nurture Innovative Leaders through Co-creation</vt:lpstr>
      <vt:lpstr>Co-creation: Approach 3 (Nurturing Researchers)</vt:lpstr>
      <vt:lpstr>Nurture/Employ Young Researchers through Co-creation</vt:lpstr>
      <vt:lpstr>Co-creation: Approach 4 (Gender Diversity)</vt:lpstr>
      <vt:lpstr>Promoting Continuing Education and</vt:lpstr>
      <vt:lpstr>Leadership and Impact in Research</vt:lpstr>
      <vt:lpstr>World-leading Immunology</vt:lpstr>
      <vt:lpstr>IFReC: International Hub for Immnology</vt:lpstr>
      <vt:lpstr>World-leading Robotics</vt:lpstr>
      <vt:lpstr>SISReC: International Hub for Robotics</vt:lpstr>
      <vt:lpstr>International Networks: Strengthening Strategic Internationalization </vt:lpstr>
      <vt:lpstr>OU Global Campus</vt:lpstr>
      <vt:lpstr>ASEAN Campus</vt:lpstr>
      <vt:lpstr>Campus Asia (CA) Project</vt:lpstr>
      <vt:lpstr>Strategic Partnerships</vt:lpstr>
      <vt:lpstr>Next Evolution for Universities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Akihiro Okamoto</dc:creator>
  <cp:lastModifiedBy>nishio</cp:lastModifiedBy>
  <cp:revision>424</cp:revision>
  <cp:lastPrinted>2017-09-17T07:12:05Z</cp:lastPrinted>
  <dcterms:created xsi:type="dcterms:W3CDTF">2017-08-28T02:59:31Z</dcterms:created>
  <dcterms:modified xsi:type="dcterms:W3CDTF">2017-09-17T08:11:07Z</dcterms:modified>
</cp:coreProperties>
</file>